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361" r:id="rId3"/>
    <p:sldId id="257" r:id="rId4"/>
    <p:sldId id="314" r:id="rId5"/>
    <p:sldId id="315" r:id="rId6"/>
    <p:sldId id="316" r:id="rId7"/>
    <p:sldId id="317" r:id="rId8"/>
    <p:sldId id="318" r:id="rId9"/>
    <p:sldId id="320" r:id="rId10"/>
    <p:sldId id="321" r:id="rId11"/>
    <p:sldId id="322" r:id="rId12"/>
    <p:sldId id="323" r:id="rId13"/>
    <p:sldId id="359" r:id="rId14"/>
    <p:sldId id="325" r:id="rId15"/>
    <p:sldId id="368" r:id="rId16"/>
    <p:sldId id="270" r:id="rId17"/>
    <p:sldId id="327" r:id="rId18"/>
    <p:sldId id="326" r:id="rId19"/>
    <p:sldId id="328" r:id="rId20"/>
    <p:sldId id="274" r:id="rId21"/>
    <p:sldId id="275" r:id="rId22"/>
    <p:sldId id="276" r:id="rId23"/>
    <p:sldId id="329" r:id="rId24"/>
    <p:sldId id="330" r:id="rId25"/>
    <p:sldId id="331" r:id="rId26"/>
    <p:sldId id="332" r:id="rId27"/>
    <p:sldId id="281" r:id="rId28"/>
    <p:sldId id="282" r:id="rId29"/>
    <p:sldId id="283" r:id="rId30"/>
    <p:sldId id="333" r:id="rId31"/>
    <p:sldId id="334" r:id="rId32"/>
    <p:sldId id="335" r:id="rId33"/>
    <p:sldId id="336" r:id="rId34"/>
    <p:sldId id="337" r:id="rId35"/>
    <p:sldId id="338" r:id="rId36"/>
    <p:sldId id="369" r:id="rId37"/>
    <p:sldId id="341" r:id="rId38"/>
    <p:sldId id="340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05" r:id="rId53"/>
    <p:sldId id="306" r:id="rId54"/>
    <p:sldId id="367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60" r:id="rId63"/>
    <p:sldId id="366" r:id="rId64"/>
    <p:sldId id="362" r:id="rId65"/>
    <p:sldId id="363" r:id="rId66"/>
    <p:sldId id="364" r:id="rId67"/>
    <p:sldId id="365" r:id="rId68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E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image" Target="../media/image7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4" Type="http://schemas.openxmlformats.org/officeDocument/2006/relationships/image" Target="../media/image9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4" Type="http://schemas.openxmlformats.org/officeDocument/2006/relationships/image" Target="../media/image15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4" Type="http://schemas.openxmlformats.org/officeDocument/2006/relationships/image" Target="../media/image16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2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oleObject" Target="../embeddings/oleObject27.bin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6.png"/><Relationship Id="rId4" Type="http://schemas.openxmlformats.org/officeDocument/2006/relationships/image" Target="../media/image32.emf"/><Relationship Id="rId9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3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8.png"/><Relationship Id="rId4" Type="http://schemas.openxmlformats.org/officeDocument/2006/relationships/image" Target="../media/image45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41.bin"/><Relationship Id="rId3" Type="http://schemas.openxmlformats.org/officeDocument/2006/relationships/image" Target="../media/image55.png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52.wmf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42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8.png"/><Relationship Id="rId11" Type="http://schemas.openxmlformats.org/officeDocument/2006/relationships/oleObject" Target="../embeddings/oleObject40.bin"/><Relationship Id="rId5" Type="http://schemas.openxmlformats.org/officeDocument/2006/relationships/image" Target="../media/image57.png"/><Relationship Id="rId15" Type="http://schemas.openxmlformats.org/officeDocument/2006/relationships/image" Target="../media/image59.png"/><Relationship Id="rId10" Type="http://schemas.openxmlformats.org/officeDocument/2006/relationships/image" Target="../media/image51.wmf"/><Relationship Id="rId4" Type="http://schemas.openxmlformats.org/officeDocument/2006/relationships/image" Target="../media/image56.gi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5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6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64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4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2.png"/><Relationship Id="rId5" Type="http://schemas.openxmlformats.org/officeDocument/2006/relationships/oleObject" Target="../embeddings/oleObject51.bin"/><Relationship Id="rId4" Type="http://schemas.openxmlformats.org/officeDocument/2006/relationships/image" Target="../media/image71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76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5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7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99.pn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9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0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0.bin"/><Relationship Id="rId13" Type="http://schemas.openxmlformats.org/officeDocument/2006/relationships/image" Target="../media/image115.wmf"/><Relationship Id="rId18" Type="http://schemas.openxmlformats.org/officeDocument/2006/relationships/image" Target="../media/image117.png"/><Relationship Id="rId3" Type="http://schemas.openxmlformats.org/officeDocument/2006/relationships/oleObject" Target="../embeddings/oleObject72.bin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76.bin"/><Relationship Id="rId17" Type="http://schemas.openxmlformats.org/officeDocument/2006/relationships/oleObject" Target="../embeddings/oleObject790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6.wmf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73.bin"/><Relationship Id="rId11" Type="http://schemas.openxmlformats.org/officeDocument/2006/relationships/oleObject" Target="../embeddings/oleObject770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77.bin"/><Relationship Id="rId10" Type="http://schemas.openxmlformats.org/officeDocument/2006/relationships/image" Target="../media/image114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74.bin"/><Relationship Id="rId14" Type="http://schemas.openxmlformats.org/officeDocument/2006/relationships/oleObject" Target="../embeddings/oleObject78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80.png"/><Relationship Id="rId5" Type="http://schemas.openxmlformats.org/officeDocument/2006/relationships/image" Target="../media/image116.png"/><Relationship Id="rId4" Type="http://schemas.openxmlformats.org/officeDocument/2006/relationships/image" Target="../media/image125.png"/><Relationship Id="rId9" Type="http://schemas.openxmlformats.org/officeDocument/2006/relationships/image" Target="../media/image12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image" Target="../media/image14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48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154.wmf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85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15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158.wmf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89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63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9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image" Target="../media/image18.png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4"/>
          <p:cNvSpPr txBox="1">
            <a:spLocks noChangeArrowheads="1"/>
          </p:cNvSpPr>
          <p:nvPr/>
        </p:nvSpPr>
        <p:spPr bwMode="auto">
          <a:xfrm>
            <a:off x="609600" y="211138"/>
            <a:ext cx="8170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00"/>
                </a:solidFill>
              </a:rPr>
              <a:t>Example: Current transient LCR circuit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2" name="Picture 7" descr="transient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2667000" cy="1600200"/>
          </a:xfrm>
          <a:prstGeom prst="rect">
            <a:avLst/>
          </a:prstGeom>
          <a:noFill/>
          <a:ln w="38100" cmpd="dbl">
            <a:solidFill>
              <a:srgbClr val="66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transient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4191000"/>
            <a:ext cx="2743200" cy="1608138"/>
          </a:xfrm>
          <a:prstGeom prst="rect">
            <a:avLst/>
          </a:prstGeom>
          <a:noFill/>
          <a:ln w="38100" cmpd="dbl">
            <a:solidFill>
              <a:srgbClr val="66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transient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5"/>
          <a:stretch>
            <a:fillRect/>
          </a:stretch>
        </p:blipFill>
        <p:spPr bwMode="auto">
          <a:xfrm>
            <a:off x="5943600" y="4191000"/>
            <a:ext cx="2895600" cy="1600200"/>
          </a:xfrm>
          <a:prstGeom prst="rect">
            <a:avLst/>
          </a:prstGeom>
          <a:noFill/>
          <a:ln w="38100" cmpd="dbl">
            <a:solidFill>
              <a:srgbClr val="66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1355725" y="4073525"/>
            <a:ext cx="4555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latin typeface="Symbol" pitchFamily="18" charset="2"/>
                <a:sym typeface="Symbol"/>
              </a:rPr>
              <a:t>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6" name="Text Box 11"/>
          <p:cNvSpPr txBox="1">
            <a:spLocks noChangeArrowheads="1"/>
          </p:cNvSpPr>
          <p:nvPr/>
        </p:nvSpPr>
        <p:spPr bwMode="auto">
          <a:xfrm>
            <a:off x="4572000" y="4114800"/>
            <a:ext cx="4555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latin typeface="Symbol" pitchFamily="18" charset="2"/>
                <a:sym typeface="Symbol"/>
              </a:rPr>
              <a:t>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7" name="Text Box 12"/>
          <p:cNvSpPr txBox="1">
            <a:spLocks noChangeArrowheads="1"/>
          </p:cNvSpPr>
          <p:nvPr/>
        </p:nvSpPr>
        <p:spPr bwMode="auto">
          <a:xfrm>
            <a:off x="7391400" y="4114800"/>
            <a:ext cx="4555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latin typeface="Symbol" pitchFamily="18" charset="2"/>
                <a:sym typeface="Symbol"/>
              </a:rPr>
              <a:t>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58" name="Text Box 13"/>
          <p:cNvSpPr txBox="1">
            <a:spLocks noChangeArrowheads="1"/>
          </p:cNvSpPr>
          <p:nvPr/>
        </p:nvSpPr>
        <p:spPr bwMode="auto">
          <a:xfrm>
            <a:off x="3565525" y="5902325"/>
            <a:ext cx="16257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latin typeface="Symbol" pitchFamily="18" charset="2"/>
                <a:sym typeface="Symbol"/>
              </a:rPr>
              <a:t></a:t>
            </a:r>
            <a:r>
              <a:rPr lang="en-US" baseline="-25000" dirty="0" smtClean="0">
                <a:latin typeface="Symbol" pitchFamily="18" charset="2"/>
                <a:sym typeface="Symbol"/>
              </a:rPr>
              <a:t>1</a:t>
            </a:r>
            <a:r>
              <a:rPr lang="en-US" dirty="0" smtClean="0"/>
              <a:t>&lt;</a:t>
            </a:r>
            <a:r>
              <a:rPr lang="en-US" dirty="0">
                <a:latin typeface="Symbol" pitchFamily="18" charset="2"/>
                <a:sym typeface="Symbol"/>
              </a:rPr>
              <a:t> </a:t>
            </a:r>
            <a:r>
              <a:rPr lang="en-US" dirty="0" smtClean="0">
                <a:latin typeface="Symbol" pitchFamily="18" charset="2"/>
                <a:sym typeface="Symbol"/>
              </a:rPr>
              <a:t></a:t>
            </a:r>
            <a:r>
              <a:rPr lang="en-US" baseline="-25000" dirty="0" smtClean="0"/>
              <a:t>2</a:t>
            </a:r>
            <a:r>
              <a:rPr lang="en-US" dirty="0" smtClean="0"/>
              <a:t>&lt;</a:t>
            </a:r>
            <a:r>
              <a:rPr lang="en-US" dirty="0">
                <a:latin typeface="Symbol" pitchFamily="18" charset="2"/>
                <a:sym typeface="Symbol"/>
              </a:rPr>
              <a:t> </a:t>
            </a:r>
            <a:r>
              <a:rPr lang="en-US" dirty="0" smtClean="0">
                <a:latin typeface="Symbol" pitchFamily="18" charset="2"/>
                <a:sym typeface="Symbol"/>
              </a:rPr>
              <a:t></a:t>
            </a:r>
            <a:r>
              <a:rPr lang="en-US" baseline="-25000" dirty="0" smtClean="0">
                <a:latin typeface="Symbol" pitchFamily="18" charset="2"/>
                <a:sym typeface="Symbol"/>
              </a:rPr>
              <a:t>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9" name="Line 15"/>
          <p:cNvSpPr>
            <a:spLocks noChangeShapeType="1"/>
          </p:cNvSpPr>
          <p:nvPr/>
        </p:nvSpPr>
        <p:spPr bwMode="auto">
          <a:xfrm>
            <a:off x="1524000" y="13716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" name="Line 16"/>
          <p:cNvSpPr>
            <a:spLocks noChangeShapeType="1"/>
          </p:cNvSpPr>
          <p:nvPr/>
        </p:nvSpPr>
        <p:spPr bwMode="auto">
          <a:xfrm>
            <a:off x="4267200" y="13716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" name="Line 17"/>
          <p:cNvSpPr>
            <a:spLocks noChangeShapeType="1"/>
          </p:cNvSpPr>
          <p:nvPr/>
        </p:nvSpPr>
        <p:spPr bwMode="auto">
          <a:xfrm>
            <a:off x="4114800" y="1219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" name="Line 18"/>
          <p:cNvSpPr>
            <a:spLocks noChangeShapeType="1"/>
          </p:cNvSpPr>
          <p:nvPr/>
        </p:nvSpPr>
        <p:spPr bwMode="auto">
          <a:xfrm>
            <a:off x="4267200" y="12287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" name="Line 19"/>
          <p:cNvSpPr>
            <a:spLocks noChangeShapeType="1"/>
          </p:cNvSpPr>
          <p:nvPr/>
        </p:nvSpPr>
        <p:spPr bwMode="auto">
          <a:xfrm>
            <a:off x="1524000" y="1371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 rot="2702031">
            <a:off x="1252538" y="2057400"/>
            <a:ext cx="457200" cy="609600"/>
            <a:chOff x="960" y="1296"/>
            <a:chExt cx="288" cy="384"/>
          </a:xfrm>
        </p:grpSpPr>
        <p:cxnSp>
          <p:nvCxnSpPr>
            <p:cNvPr id="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912" y="1344"/>
              <a:ext cx="192" cy="9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AutoShape 22"/>
            <p:cNvCxnSpPr>
              <a:cxnSpLocks noChangeShapeType="1"/>
            </p:cNvCxnSpPr>
            <p:nvPr/>
          </p:nvCxnSpPr>
          <p:spPr bwMode="auto">
            <a:xfrm rot="16200000" flipH="1">
              <a:off x="1008" y="1440"/>
              <a:ext cx="192" cy="9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AutoShape 23"/>
            <p:cNvCxnSpPr>
              <a:cxnSpLocks noChangeShapeType="1"/>
            </p:cNvCxnSpPr>
            <p:nvPr/>
          </p:nvCxnSpPr>
          <p:spPr bwMode="auto">
            <a:xfrm rot="16200000" flipH="1">
              <a:off x="1104" y="1536"/>
              <a:ext cx="192" cy="9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" name="Line 25"/>
          <p:cNvSpPr>
            <a:spLocks noChangeShapeType="1"/>
          </p:cNvSpPr>
          <p:nvPr/>
        </p:nvSpPr>
        <p:spPr bwMode="auto">
          <a:xfrm>
            <a:off x="1447800" y="274320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9" name="Line 26"/>
          <p:cNvSpPr>
            <a:spLocks noChangeShapeType="1"/>
          </p:cNvSpPr>
          <p:nvPr/>
        </p:nvSpPr>
        <p:spPr bwMode="auto">
          <a:xfrm>
            <a:off x="1524000" y="2819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0" name="Line 27"/>
          <p:cNvSpPr>
            <a:spLocks noChangeShapeType="1"/>
          </p:cNvSpPr>
          <p:nvPr/>
        </p:nvSpPr>
        <p:spPr bwMode="auto">
          <a:xfrm>
            <a:off x="2819400" y="1371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" name="Line 28"/>
          <p:cNvSpPr>
            <a:spLocks noChangeShapeType="1"/>
          </p:cNvSpPr>
          <p:nvPr/>
        </p:nvSpPr>
        <p:spPr bwMode="auto">
          <a:xfrm>
            <a:off x="2667000" y="1752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" name="Line 29"/>
          <p:cNvSpPr>
            <a:spLocks noChangeShapeType="1"/>
          </p:cNvSpPr>
          <p:nvPr/>
        </p:nvSpPr>
        <p:spPr bwMode="auto">
          <a:xfrm>
            <a:off x="2743200" y="1905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" name="Line 30"/>
          <p:cNvSpPr>
            <a:spLocks noChangeShapeType="1"/>
          </p:cNvSpPr>
          <p:nvPr/>
        </p:nvSpPr>
        <p:spPr bwMode="auto">
          <a:xfrm>
            <a:off x="2819400" y="1905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Line 31"/>
          <p:cNvSpPr>
            <a:spLocks noChangeShapeType="1"/>
          </p:cNvSpPr>
          <p:nvPr/>
        </p:nvSpPr>
        <p:spPr bwMode="auto">
          <a:xfrm>
            <a:off x="1524000" y="34290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Line 32"/>
          <p:cNvSpPr>
            <a:spLocks noChangeShapeType="1"/>
          </p:cNvSpPr>
          <p:nvPr/>
        </p:nvSpPr>
        <p:spPr bwMode="auto">
          <a:xfrm flipV="1">
            <a:off x="2819400" y="3048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6" name="Oval 33"/>
          <p:cNvSpPr>
            <a:spLocks noChangeArrowheads="1"/>
          </p:cNvSpPr>
          <p:nvPr/>
        </p:nvSpPr>
        <p:spPr bwMode="auto">
          <a:xfrm>
            <a:off x="2771775" y="2771775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34"/>
          <p:cNvSpPr>
            <a:spLocks noChangeArrowheads="1"/>
          </p:cNvSpPr>
          <p:nvPr/>
        </p:nvSpPr>
        <p:spPr bwMode="auto">
          <a:xfrm>
            <a:off x="2790825" y="2981325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5"/>
          <p:cNvSpPr>
            <a:spLocks noChangeShapeType="1"/>
          </p:cNvSpPr>
          <p:nvPr/>
        </p:nvSpPr>
        <p:spPr bwMode="auto">
          <a:xfrm flipH="1" flipV="1">
            <a:off x="2682875" y="2871788"/>
            <a:ext cx="136525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9" name="Line 36"/>
          <p:cNvSpPr>
            <a:spLocks noChangeShapeType="1"/>
          </p:cNvSpPr>
          <p:nvPr/>
        </p:nvSpPr>
        <p:spPr bwMode="auto">
          <a:xfrm>
            <a:off x="28194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 rot="8174015">
            <a:off x="4449763" y="3048000"/>
            <a:ext cx="457200" cy="609600"/>
            <a:chOff x="960" y="1296"/>
            <a:chExt cx="288" cy="384"/>
          </a:xfrm>
        </p:grpSpPr>
        <p:cxnSp>
          <p:nvCxnSpPr>
            <p:cNvPr id="81" name="AutoShape 38"/>
            <p:cNvCxnSpPr>
              <a:cxnSpLocks noChangeShapeType="1"/>
            </p:cNvCxnSpPr>
            <p:nvPr/>
          </p:nvCxnSpPr>
          <p:spPr bwMode="auto">
            <a:xfrm rot="16200000" flipH="1">
              <a:off x="912" y="1344"/>
              <a:ext cx="192" cy="9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AutoShape 39"/>
            <p:cNvCxnSpPr>
              <a:cxnSpLocks noChangeShapeType="1"/>
            </p:cNvCxnSpPr>
            <p:nvPr/>
          </p:nvCxnSpPr>
          <p:spPr bwMode="auto">
            <a:xfrm rot="16200000" flipH="1">
              <a:off x="1008" y="1440"/>
              <a:ext cx="192" cy="9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AutoShape 40"/>
            <p:cNvCxnSpPr>
              <a:cxnSpLocks noChangeShapeType="1"/>
            </p:cNvCxnSpPr>
            <p:nvPr/>
          </p:nvCxnSpPr>
          <p:spPr bwMode="auto">
            <a:xfrm rot="16200000" flipH="1">
              <a:off x="1104" y="1536"/>
              <a:ext cx="192" cy="9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4" name="Line 41"/>
          <p:cNvSpPr>
            <a:spLocks noChangeShapeType="1"/>
          </p:cNvSpPr>
          <p:nvPr/>
        </p:nvSpPr>
        <p:spPr bwMode="auto">
          <a:xfrm flipH="1">
            <a:off x="4210050" y="32766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5" name="Line 42"/>
          <p:cNvSpPr>
            <a:spLocks noChangeShapeType="1"/>
          </p:cNvSpPr>
          <p:nvPr/>
        </p:nvSpPr>
        <p:spPr bwMode="auto">
          <a:xfrm flipV="1">
            <a:off x="4495800" y="29718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" name="Line 43"/>
          <p:cNvSpPr>
            <a:spLocks noChangeShapeType="1"/>
          </p:cNvSpPr>
          <p:nvPr/>
        </p:nvSpPr>
        <p:spPr bwMode="auto">
          <a:xfrm>
            <a:off x="5043488" y="3414713"/>
            <a:ext cx="1836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" name="Line 44"/>
          <p:cNvSpPr>
            <a:spLocks noChangeShapeType="1"/>
          </p:cNvSpPr>
          <p:nvPr/>
        </p:nvSpPr>
        <p:spPr bwMode="auto">
          <a:xfrm>
            <a:off x="5776913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" name="Line 45"/>
          <p:cNvSpPr>
            <a:spLocks noChangeShapeType="1"/>
          </p:cNvSpPr>
          <p:nvPr/>
        </p:nvSpPr>
        <p:spPr bwMode="auto">
          <a:xfrm>
            <a:off x="5776913" y="2757488"/>
            <a:ext cx="0" cy="623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9" name="Line 48"/>
          <p:cNvSpPr>
            <a:spLocks noChangeShapeType="1"/>
          </p:cNvSpPr>
          <p:nvPr/>
        </p:nvSpPr>
        <p:spPr bwMode="auto">
          <a:xfrm>
            <a:off x="6858000" y="1371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90" name="Picture 5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 t="18562" r="26120" b="14153"/>
          <a:stretch>
            <a:fillRect/>
          </a:stretch>
        </p:blipFill>
        <p:spPr bwMode="auto">
          <a:xfrm>
            <a:off x="5643563" y="2057400"/>
            <a:ext cx="32861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Line 51"/>
          <p:cNvSpPr>
            <a:spLocks noChangeShapeType="1"/>
          </p:cNvSpPr>
          <p:nvPr/>
        </p:nvSpPr>
        <p:spPr bwMode="auto">
          <a:xfrm flipV="1">
            <a:off x="6858000" y="2819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" name="Oval 56"/>
          <p:cNvSpPr>
            <a:spLocks noChangeArrowheads="1"/>
          </p:cNvSpPr>
          <p:nvPr/>
        </p:nvSpPr>
        <p:spPr bwMode="auto">
          <a:xfrm>
            <a:off x="6527800" y="21336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Text Box 57"/>
          <p:cNvSpPr txBox="1">
            <a:spLocks noChangeArrowheads="1"/>
          </p:cNvSpPr>
          <p:nvPr/>
        </p:nvSpPr>
        <p:spPr bwMode="auto">
          <a:xfrm>
            <a:off x="7239000" y="2133600"/>
            <a:ext cx="109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output</a:t>
            </a:r>
          </a:p>
        </p:txBody>
      </p:sp>
      <p:sp>
        <p:nvSpPr>
          <p:cNvPr id="94" name="Text Box 58"/>
          <p:cNvSpPr txBox="1">
            <a:spLocks noChangeArrowheads="1"/>
          </p:cNvSpPr>
          <p:nvPr/>
        </p:nvSpPr>
        <p:spPr bwMode="auto">
          <a:xfrm>
            <a:off x="1127125" y="2047875"/>
            <a:ext cx="303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r</a:t>
            </a:r>
          </a:p>
        </p:txBody>
      </p:sp>
      <p:sp>
        <p:nvSpPr>
          <p:cNvPr id="95" name="Text Box 59"/>
          <p:cNvSpPr txBox="1">
            <a:spLocks noChangeArrowheads="1"/>
          </p:cNvSpPr>
          <p:nvPr/>
        </p:nvSpPr>
        <p:spPr bwMode="auto">
          <a:xfrm>
            <a:off x="2955925" y="2581275"/>
            <a:ext cx="3825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S</a:t>
            </a:r>
          </a:p>
        </p:txBody>
      </p:sp>
      <p:sp>
        <p:nvSpPr>
          <p:cNvPr id="96" name="Text Box 60"/>
          <p:cNvSpPr txBox="1">
            <a:spLocks noChangeArrowheads="1"/>
          </p:cNvSpPr>
          <p:nvPr/>
        </p:nvSpPr>
        <p:spPr bwMode="auto">
          <a:xfrm>
            <a:off x="4098925" y="1438275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C</a:t>
            </a:r>
          </a:p>
        </p:txBody>
      </p:sp>
      <p:sp>
        <p:nvSpPr>
          <p:cNvPr id="97" name="Text Box 61"/>
          <p:cNvSpPr txBox="1">
            <a:spLocks noChangeArrowheads="1"/>
          </p:cNvSpPr>
          <p:nvPr/>
        </p:nvSpPr>
        <p:spPr bwMode="auto">
          <a:xfrm>
            <a:off x="4251325" y="2581275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R</a:t>
            </a:r>
          </a:p>
        </p:txBody>
      </p:sp>
      <p:sp>
        <p:nvSpPr>
          <p:cNvPr id="98" name="Text Box 62"/>
          <p:cNvSpPr txBox="1">
            <a:spLocks noChangeArrowheads="1"/>
          </p:cNvSpPr>
          <p:nvPr/>
        </p:nvSpPr>
        <p:spPr bwMode="auto">
          <a:xfrm>
            <a:off x="5318125" y="2047875"/>
            <a:ext cx="401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L</a:t>
            </a:r>
          </a:p>
        </p:txBody>
      </p:sp>
      <p:sp>
        <p:nvSpPr>
          <p:cNvPr id="99" name="Text Box 63"/>
          <p:cNvSpPr txBox="1">
            <a:spLocks noChangeArrowheads="1"/>
          </p:cNvSpPr>
          <p:nvPr/>
        </p:nvSpPr>
        <p:spPr bwMode="auto">
          <a:xfrm>
            <a:off x="7543800" y="5486400"/>
            <a:ext cx="12747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0000"/>
                </a:solidFill>
              </a:rPr>
              <a:t>From Feynman</a:t>
            </a:r>
          </a:p>
        </p:txBody>
      </p:sp>
    </p:spTree>
    <p:extLst>
      <p:ext uri="{BB962C8B-B14F-4D97-AF65-F5344CB8AC3E}">
        <p14:creationId xmlns:p14="http://schemas.microsoft.com/office/powerpoint/2010/main" val="1330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95600" y="177225"/>
            <a:ext cx="35770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/>
              <a:t>R</a:t>
            </a:r>
            <a:r>
              <a:rPr lang="en-US" sz="3200" b="1" dirty="0" smtClean="0"/>
              <a:t>esonance </a:t>
            </a:r>
            <a:r>
              <a:rPr lang="en-US" sz="3200" b="1" dirty="0"/>
              <a:t>[</a:t>
            </a:r>
            <a:r>
              <a:rPr lang="en-US" sz="3200" b="1" i="1" dirty="0">
                <a:latin typeface="Symbol" pitchFamily="18" charset="2"/>
              </a:rPr>
              <a:t>w </a:t>
            </a:r>
            <a:r>
              <a:rPr lang="en-US" sz="3200" b="1" i="1" dirty="0"/>
              <a:t>= </a:t>
            </a:r>
            <a:r>
              <a:rPr lang="en-US" sz="3200" b="1" i="1" dirty="0">
                <a:latin typeface="Symbol" pitchFamily="18" charset="2"/>
              </a:rPr>
              <a:t>w</a:t>
            </a:r>
            <a:r>
              <a:rPr lang="en-US" sz="3200" b="1" i="1" baseline="-25000" dirty="0"/>
              <a:t>0</a:t>
            </a:r>
            <a:r>
              <a:rPr lang="en-US" sz="3200" b="1" dirty="0"/>
              <a:t>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2600" y="6091535"/>
            <a:ext cx="729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amplitude diverges, phase changes across resonance</a:t>
            </a:r>
            <a:endParaRPr lang="en-IN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898538"/>
              </p:ext>
            </p:extLst>
          </p:nvPr>
        </p:nvGraphicFramePr>
        <p:xfrm>
          <a:off x="1143000" y="990600"/>
          <a:ext cx="6934200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Slide" r:id="rId3" imgW="4572000" imgH="3429000" progId="PowerPoint.Slide.8">
                  <p:embed/>
                </p:oleObj>
              </mc:Choice>
              <mc:Fallback>
                <p:oleObj name="Slide" r:id="rId3" imgW="4572000" imgH="3429000" progId="PowerPoint.Slid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975" t="20540" r="13132" b="12122"/>
                      <a:stretch>
                        <a:fillRect/>
                      </a:stretch>
                    </p:blipFill>
                    <p:spPr bwMode="auto">
                      <a:xfrm>
                        <a:off x="1143000" y="990600"/>
                        <a:ext cx="6934200" cy="48704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BD8A2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1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0"/>
            <a:ext cx="7992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Forced oscillator with damping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71600" y="2204864"/>
            <a:ext cx="3184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In ‘complex’ method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3528" y="3717032"/>
            <a:ext cx="806015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Trial solution: </a:t>
            </a:r>
            <a:r>
              <a:rPr lang="en-US" sz="2800" dirty="0" smtClean="0"/>
              <a:t> Solution </a:t>
            </a:r>
            <a:r>
              <a:rPr lang="en-US" sz="2800" dirty="0"/>
              <a:t>to </a:t>
            </a:r>
            <a:r>
              <a:rPr lang="en-US" sz="2800" dirty="0" smtClean="0"/>
              <a:t>SHO with driving frequency </a:t>
            </a:r>
            <a:endParaRPr lang="en-IN" sz="2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959098"/>
              </p:ext>
            </p:extLst>
          </p:nvPr>
        </p:nvGraphicFramePr>
        <p:xfrm>
          <a:off x="1331640" y="4509120"/>
          <a:ext cx="483711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509120"/>
                        <a:ext cx="4837112" cy="849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259632" y="1268760"/>
          <a:ext cx="555783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Equation" r:id="rId5" imgW="2450880" imgH="393480" progId="Equation.DSMT4">
                  <p:embed/>
                </p:oleObj>
              </mc:Choice>
              <mc:Fallback>
                <p:oleObj name="Equation" r:id="rId5" imgW="245088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268760"/>
                        <a:ext cx="5557838" cy="893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1835696" y="2780928"/>
          <a:ext cx="3353289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Equation" r:id="rId7" imgW="1346040" imgH="317160" progId="Equation.DSMT4">
                  <p:embed/>
                </p:oleObj>
              </mc:Choice>
              <mc:Fallback>
                <p:oleObj name="Equation" r:id="rId7" imgW="1346040" imgH="3171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780928"/>
                        <a:ext cx="3353289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547664" y="5517232"/>
          <a:ext cx="4342082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9" name="Equation" r:id="rId9" imgW="1701720" imgH="253800" progId="Equation.DSMT4">
                  <p:embed/>
                </p:oleObj>
              </mc:Choice>
              <mc:Fallback>
                <p:oleObj name="Equation" r:id="rId9" imgW="1701720" imgH="253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5517232"/>
                        <a:ext cx="4342082" cy="648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31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96536"/>
              </p:ext>
            </p:extLst>
          </p:nvPr>
        </p:nvGraphicFramePr>
        <p:xfrm>
          <a:off x="1370161" y="332656"/>
          <a:ext cx="6226175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3" name="Equation" r:id="rId3" imgW="2666880" imgH="457200" progId="Equation.DSMT4">
                  <p:embed/>
                </p:oleObj>
              </mc:Choice>
              <mc:Fallback>
                <p:oleObj name="Equation" r:id="rId3" imgW="26668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161" y="332656"/>
                        <a:ext cx="6226175" cy="1068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837103"/>
              </p:ext>
            </p:extLst>
          </p:nvPr>
        </p:nvGraphicFramePr>
        <p:xfrm>
          <a:off x="683568" y="2060848"/>
          <a:ext cx="3238414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4" name="Equation" r:id="rId5" imgW="1625400" imgH="469800" progId="Equation.DSMT4">
                  <p:embed/>
                </p:oleObj>
              </mc:Choice>
              <mc:Fallback>
                <p:oleObj name="Equation" r:id="rId5" imgW="1625400" imgH="469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060848"/>
                        <a:ext cx="3238414" cy="936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63688" y="321297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(Amplitude)</a:t>
            </a:r>
            <a:endParaRPr lang="en-IN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577598"/>
              </p:ext>
            </p:extLst>
          </p:nvPr>
        </p:nvGraphicFramePr>
        <p:xfrm>
          <a:off x="5004048" y="2132856"/>
          <a:ext cx="221318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5" name="Equation" r:id="rId7" imgW="1206360" imgH="431640" progId="Equation.DSMT4">
                  <p:embed/>
                </p:oleObj>
              </mc:Choice>
              <mc:Fallback>
                <p:oleObj name="Equation" r:id="rId7" imgW="120636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132856"/>
                        <a:ext cx="2213187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08104" y="3140968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(Phase)</a:t>
            </a:r>
            <a:endParaRPr lang="en-IN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261729"/>
              </p:ext>
            </p:extLst>
          </p:nvPr>
        </p:nvGraphicFramePr>
        <p:xfrm>
          <a:off x="1875183" y="3933056"/>
          <a:ext cx="2682879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6" name="Equation" r:id="rId9" imgW="977760" imgH="393480" progId="Equation.DSMT4">
                  <p:embed/>
                </p:oleObj>
              </mc:Choice>
              <mc:Fallback>
                <p:oleObj name="Equation" r:id="rId9" imgW="97776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183" y="3933056"/>
                        <a:ext cx="2682879" cy="108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540977"/>
              </p:ext>
            </p:extLst>
          </p:nvPr>
        </p:nvGraphicFramePr>
        <p:xfrm>
          <a:off x="2699792" y="5445224"/>
          <a:ext cx="3769462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7" name="Equation" r:id="rId11" imgW="1091880" imgH="291960" progId="Equation.DSMT4">
                  <p:embed/>
                </p:oleObj>
              </mc:Choice>
              <mc:Fallback>
                <p:oleObj name="Equation" r:id="rId11" imgW="1091880" imgH="29196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5445224"/>
                        <a:ext cx="3769462" cy="10081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64088" y="4221088"/>
            <a:ext cx="3405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(Amplitude Resonance)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12144095"/>
              </p:ext>
            </p:extLst>
          </p:nvPr>
        </p:nvGraphicFramePr>
        <p:xfrm>
          <a:off x="395536" y="1052736"/>
          <a:ext cx="5664629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Slide" r:id="rId3" imgW="3764302" imgH="2822565" progId="PowerPoint.Slide.8">
                  <p:embed/>
                </p:oleObj>
              </mc:Choice>
              <mc:Fallback>
                <p:oleObj name="Slide" r:id="rId3" imgW="3764302" imgH="2822565" progId="PowerPoint.Slide.8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401" t="22934" r="19800" b="10667"/>
                      <a:stretch>
                        <a:fillRect/>
                      </a:stretch>
                    </p:blipFill>
                    <p:spPr bwMode="auto">
                      <a:xfrm>
                        <a:off x="395536" y="1052736"/>
                        <a:ext cx="5664629" cy="424847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933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7452" y="441061"/>
            <a:ext cx="474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Amplitude maxima (resonance)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37424" y="173824"/>
                <a:ext cx="3173176" cy="969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/>
                          <a:sym typeface="Symbol"/>
                        </a:rPr>
                        <m:t></m:t>
                      </m:r>
                      <m:sSub>
                        <m:sSubPr>
                          <m:ctrlPr>
                            <a:rPr lang="en-IN" sz="280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IN" sz="2800" i="1" smtClean="0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  <a:sym typeface="Symbol"/>
                            </a:rPr>
                            <m:t>𝑟𝑒𝑠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  <a:sym typeface="Symbo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/>
                              <a:sym typeface="Symbol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IN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IN" sz="2800" i="1">
                                  <a:latin typeface="Cambria Math"/>
                                  <a:sym typeface="Symbol"/>
                                </a:rPr>
                                <m:t></m:t>
                              </m:r>
                            </m:e>
                            <m:sub>
                              <m:r>
                                <a:rPr lang="en-IN" sz="2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N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IN" sz="28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IN" sz="2800" i="1">
                                  <a:latin typeface="Cambria Math"/>
                                  <a:sym typeface="Symbol"/>
                                </a:rPr>
                                <m:t></m:t>
                              </m:r>
                            </m:e>
                            <m:sup>
                              <m:r>
                                <a:rPr lang="en-IN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24" y="173824"/>
                <a:ext cx="3173176" cy="969176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r="-44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4716016" y="5589240"/>
          <a:ext cx="32385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Equation" r:id="rId6" imgW="1625400" imgH="469800" progId="Equation.DSMT4">
                  <p:embed/>
                </p:oleObj>
              </mc:Choice>
              <mc:Fallback>
                <p:oleObj name="Equation" r:id="rId6" imgW="1625400" imgH="469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5589240"/>
                        <a:ext cx="323850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6228184" y="1988840"/>
          <a:ext cx="2816251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Equation" r:id="rId8" imgW="1206360" imgH="431640" progId="Equation.DSMT4">
                  <p:embed/>
                </p:oleObj>
              </mc:Choice>
              <mc:Fallback>
                <p:oleObj name="Equation" r:id="rId8" imgW="120636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988840"/>
                        <a:ext cx="2816251" cy="10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28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30943"/>
            <a:ext cx="5581272" cy="593841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2157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5656" y="188640"/>
            <a:ext cx="67377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Importance of damping in achieving steady state</a:t>
            </a:r>
            <a:endParaRPr lang="en-IN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003236" y="1340768"/>
            <a:ext cx="1566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Undamped</a:t>
            </a:r>
            <a:endParaRPr lang="en-IN" sz="22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444208" y="152543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87708" y="3140968"/>
            <a:ext cx="1252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</a:t>
            </a:r>
            <a:r>
              <a:rPr lang="en-US" sz="2200" dirty="0" smtClean="0"/>
              <a:t>amped</a:t>
            </a:r>
            <a:endParaRPr lang="en-IN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372200" y="3339576"/>
            <a:ext cx="6958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444208" y="54452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63177" y="5158933"/>
            <a:ext cx="18966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Damped,</a:t>
            </a:r>
          </a:p>
          <a:p>
            <a:pPr algn="ctr"/>
            <a:r>
              <a:rPr lang="en-US" sz="2200" dirty="0" smtClean="0"/>
              <a:t> at resonance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704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219200" y="1504950"/>
                <a:ext cx="7192738" cy="995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𝐹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𝑑𝑡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2400" b="0" i="0" smtClean="0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IN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latin typeface="Cambria Math"/>
                                  <a:sym typeface="Symbol"/>
                                </a:rPr>
                                <m:t>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N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+2</m:t>
                      </m:r>
                      <m:r>
                        <a:rPr lang="en-US" sz="2400" b="0" i="1" smtClean="0">
                          <a:latin typeface="Cambria Math"/>
                          <a:sym typeface="Symbol"/>
                        </a:rPr>
                        <m:t></m:t>
                      </m:r>
                      <m:r>
                        <a:rPr lang="en-US" sz="2400" b="0" i="1" smtClean="0">
                          <a:latin typeface="Cambria Math"/>
                          <a:sym typeface="Symbol"/>
                        </a:rPr>
                        <m:t>𝑚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04950"/>
                <a:ext cx="7192738" cy="995144"/>
              </a:xfrm>
              <a:prstGeom prst="rect">
                <a:avLst/>
              </a:prstGeom>
              <a:blipFill rotWithShape="1">
                <a:blip r:embed="rId2"/>
                <a:stretch>
                  <a:fillRect r="-14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492926" y="3036614"/>
                <a:ext cx="5525423" cy="1059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𝑑𝑥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IN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latin typeface="Cambria Math"/>
                        </a:rPr>
                        <m:t>+2</m:t>
                      </m:r>
                      <m:r>
                        <a:rPr lang="en-US" sz="2400" i="1">
                          <a:latin typeface="Cambria Math"/>
                          <a:sym typeface="Symbol"/>
                        </a:rPr>
                        <m:t></m:t>
                      </m:r>
                      <m:r>
                        <a:rPr lang="en-US" sz="2400" b="0" i="1" smtClean="0">
                          <a:latin typeface="Cambria Math"/>
                          <a:sym typeface="Symbol"/>
                        </a:rPr>
                        <m:t>𝑚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926" y="3036614"/>
                <a:ext cx="5525423" cy="1059136"/>
              </a:xfrm>
              <a:prstGeom prst="rect">
                <a:avLst/>
              </a:prstGeom>
              <a:blipFill rotWithShape="1">
                <a:blip r:embed="rId3"/>
                <a:stretch>
                  <a:fillRect r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2885835" y="5750685"/>
            <a:ext cx="21948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533072" y="4646553"/>
                <a:ext cx="5991256" cy="12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/>
                        </a:rPr>
                        <m:t>𝑃</m:t>
                      </m:r>
                      <m:r>
                        <a:rPr lang="en-US" sz="3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. +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.</m:t>
                          </m:r>
                        </m:e>
                      </m:d>
                      <m:r>
                        <a:rPr lang="en-US" sz="3000" b="0" i="1" smtClean="0">
                          <a:latin typeface="Cambria Math"/>
                        </a:rPr>
                        <m:t>+</m:t>
                      </m:r>
                      <m:r>
                        <a:rPr lang="en-US" sz="3000">
                          <a:latin typeface="Cambria Math"/>
                        </a:rPr>
                        <m:t>2</m:t>
                      </m:r>
                      <m:r>
                        <a:rPr lang="en-US" sz="3000" i="1">
                          <a:latin typeface="Cambria Math"/>
                          <a:sym typeface="Symbol"/>
                        </a:rPr>
                        <m:t></m:t>
                      </m:r>
                      <m:r>
                        <a:rPr lang="en-US" sz="3000" b="0" i="1" smtClean="0">
                          <a:latin typeface="Cambria Math"/>
                          <a:sym typeface="Symbol"/>
                        </a:rPr>
                        <m:t>𝑚</m:t>
                      </m:r>
                      <m:sSup>
                        <m:sSupPr>
                          <m:ctrlPr>
                            <a:rPr lang="en-US" sz="3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000" i="1">
                                      <a:latin typeface="Cambria Math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3000" i="1">
                                      <a:latin typeface="Cambria Math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0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3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072" y="4646553"/>
                <a:ext cx="5991256" cy="1220847"/>
              </a:xfrm>
              <a:prstGeom prst="rect">
                <a:avLst/>
              </a:prstGeom>
              <a:blipFill rotWithShape="1">
                <a:blip r:embed="rId4"/>
                <a:stretch>
                  <a:fillRect r="-28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223962" y="457200"/>
            <a:ext cx="7187976" cy="51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Work done by the force per second </a:t>
            </a:r>
            <a:r>
              <a:rPr lang="en-US" sz="2800" dirty="0">
                <a:sym typeface="Symbol" pitchFamily="18" charset="2"/>
              </a:rPr>
              <a:t> Power</a:t>
            </a:r>
            <a:r>
              <a:rPr lang="en-US" sz="28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54650" y="5906972"/>
            <a:ext cx="1493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Mechanical</a:t>
            </a:r>
            <a:endParaRPr lang="en-IN" sz="2200" dirty="0"/>
          </a:p>
        </p:txBody>
      </p:sp>
      <p:sp>
        <p:nvSpPr>
          <p:cNvPr id="18" name="TextBox 17"/>
          <p:cNvSpPr txBox="1"/>
          <p:nvPr/>
        </p:nvSpPr>
        <p:spPr>
          <a:xfrm>
            <a:off x="5753902" y="5893713"/>
            <a:ext cx="1410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Dissipative</a:t>
            </a:r>
            <a:endParaRPr lang="en-IN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187624" y="332656"/>
            <a:ext cx="7164462" cy="51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Work done by the force per second </a:t>
            </a:r>
            <a:r>
              <a:rPr lang="en-US" sz="2800" dirty="0">
                <a:sym typeface="Symbol" pitchFamily="18" charset="2"/>
              </a:rPr>
              <a:t> Power</a:t>
            </a:r>
            <a:r>
              <a:rPr lang="en-US" sz="2800" dirty="0"/>
              <a:t>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95536" y="3140968"/>
          <a:ext cx="2787406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0" name="Equation" r:id="rId3" imgW="1269720" imgH="393480" progId="Equation.DSMT4">
                  <p:embed/>
                </p:oleObj>
              </mc:Choice>
              <mc:Fallback>
                <p:oleObj name="Equation" r:id="rId3" imgW="1269720" imgH="393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140968"/>
                        <a:ext cx="2787406" cy="8640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55576" y="1124744"/>
          <a:ext cx="5156702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1" name="Equation" r:id="rId5" imgW="2349360" imgH="393480" progId="Equation.DSMT4">
                  <p:embed/>
                </p:oleObj>
              </mc:Choice>
              <mc:Fallback>
                <p:oleObj name="Equation" r:id="rId5" imgW="234936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124744"/>
                        <a:ext cx="5156702" cy="8640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691680" y="2204864"/>
          <a:ext cx="5028265" cy="660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2" name="Equation" r:id="rId7" imgW="1739880" imgH="228600" progId="Equation.DSMT4">
                  <p:embed/>
                </p:oleObj>
              </mc:Choice>
              <mc:Fallback>
                <p:oleObj name="Equation" r:id="rId7" imgW="17398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204864"/>
                        <a:ext cx="5028265" cy="6606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923928" y="3140968"/>
          <a:ext cx="3820316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3" name="Equation" r:id="rId9" imgW="1917360" imgH="469800" progId="Equation.DSMT4">
                  <p:embed/>
                </p:oleObj>
              </mc:Choice>
              <mc:Fallback>
                <p:oleObj name="Equation" r:id="rId9" imgW="1917360" imgH="469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3140968"/>
                        <a:ext cx="3820316" cy="936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611560" y="4437112"/>
          <a:ext cx="5508612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4" name="Equation" r:id="rId11" imgW="2057400" imgH="457200" progId="Equation.DSMT4">
                  <p:embed/>
                </p:oleObj>
              </mc:Choice>
              <mc:Fallback>
                <p:oleObj name="Equation" r:id="rId11" imgW="2057400" imgH="457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437112"/>
                        <a:ext cx="5508612" cy="1224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16216" y="5013176"/>
            <a:ext cx="210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(Average Power)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185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52600" y="6019800"/>
                <a:ext cx="3604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IN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</a:rPr>
                        <m:t>𝑎𝑡</m:t>
                      </m:r>
                      <m:r>
                        <a:rPr lang="en-US" sz="2800" b="0" i="1" smtClean="0">
                          <a:latin typeface="Cambria Math"/>
                        </a:rPr>
                        <m:t> =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  <a:sym typeface="Symbol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6019800"/>
                <a:ext cx="3604128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1765" r="-4399" b="-31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192307" y="228600"/>
            <a:ext cx="305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Power resonance</a:t>
            </a:r>
            <a:endParaRPr lang="en-IN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42184"/>
              </p:ext>
            </p:extLst>
          </p:nvPr>
        </p:nvGraphicFramePr>
        <p:xfrm>
          <a:off x="350840" y="1071192"/>
          <a:ext cx="6126160" cy="4690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Graph" r:id="rId4" imgW="3905250" imgH="2990850" progId="Origin50.Graph">
                  <p:embed/>
                </p:oleObj>
              </mc:Choice>
              <mc:Fallback>
                <p:oleObj name="Graph" r:id="rId4" imgW="3905250" imgH="2990850" progId="Origin50.Grap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40" y="1071192"/>
                        <a:ext cx="6126160" cy="4690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62789" y="434340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FWHM: 2</a:t>
            </a:r>
            <a:r>
              <a:rPr lang="en-US" sz="3200" dirty="0" smtClean="0">
                <a:sym typeface="Symbol"/>
              </a:rPr>
              <a:t></a:t>
            </a:r>
            <a:endParaRPr lang="en-IN" sz="32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868144" y="1772816"/>
          <a:ext cx="1728192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" name="Equation" r:id="rId6" imgW="761760" imgH="444240" progId="Equation.DSMT4">
                  <p:embed/>
                </p:oleObj>
              </mc:Choice>
              <mc:Fallback>
                <p:oleObj name="Equation" r:id="rId6" imgW="761760" imgH="4442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772816"/>
                        <a:ext cx="1728192" cy="10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90407" y="381000"/>
            <a:ext cx="83580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dirty="0"/>
              <a:t>Efficiency of the </a:t>
            </a:r>
            <a:r>
              <a:rPr lang="en-US" sz="3600" dirty="0" smtClean="0"/>
              <a:t>oscillator: Quality factor</a:t>
            </a:r>
            <a:endParaRPr lang="en-US" sz="3600" dirty="0"/>
          </a:p>
        </p:txBody>
      </p:sp>
      <p:grpSp>
        <p:nvGrpSpPr>
          <p:cNvPr id="2" name="Group 6"/>
          <p:cNvGrpSpPr/>
          <p:nvPr/>
        </p:nvGrpSpPr>
        <p:grpSpPr>
          <a:xfrm>
            <a:off x="879475" y="1916832"/>
            <a:ext cx="7306573" cy="1077218"/>
            <a:chOff x="879475" y="1916832"/>
            <a:chExt cx="7306573" cy="1077218"/>
          </a:xfrm>
        </p:grpSpPr>
        <p:graphicFrame>
          <p:nvGraphicFramePr>
            <p:cNvPr id="4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933838"/>
                </p:ext>
              </p:extLst>
            </p:nvPr>
          </p:nvGraphicFramePr>
          <p:xfrm>
            <a:off x="879475" y="2057400"/>
            <a:ext cx="1592263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9" name="Equation" r:id="rId3" imgW="482391" imgH="203112" progId="Equation.DSMT4">
                    <p:embed/>
                  </p:oleObj>
                </mc:Choice>
                <mc:Fallback>
                  <p:oleObj name="Equation" r:id="rId3" imgW="482391" imgH="203112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9475" y="2057400"/>
                          <a:ext cx="1592263" cy="669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2442346" y="1916832"/>
              <a:ext cx="5581977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 smtClean="0"/>
                <a:t>Mechanical energy per cycle </a:t>
              </a:r>
              <a:endParaRPr lang="en-US" sz="3200" dirty="0"/>
            </a:p>
            <a:p>
              <a:pPr algn="ctr"/>
              <a:r>
                <a:rPr lang="en-US" sz="3200" dirty="0"/>
                <a:t>Work done by force per cycle</a:t>
              </a: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2469524" y="2475480"/>
              <a:ext cx="57165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5536" y="5445224"/>
            <a:ext cx="743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 defines the sharpness of resonance curve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62862" y="3524360"/>
                <a:ext cx="2977290" cy="13033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latin typeface="Cambria Math"/>
                        </a:rPr>
                        <m:t>𝑄</m:t>
                      </m:r>
                      <m:r>
                        <a:rPr lang="en-US" sz="4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4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4200" b="0" i="1" smtClean="0">
                              <a:latin typeface="Cambria Math"/>
                              <a:sym typeface="Symbol"/>
                            </a:rPr>
                            <m:t></m:t>
                          </m:r>
                        </m:num>
                        <m:den>
                          <m:r>
                            <a:rPr lang="en-US" sz="4200" b="0" i="1" smtClean="0">
                              <a:latin typeface="Cambria Math"/>
                              <a:sym typeface="Symbol"/>
                            </a:rPr>
                            <m:t></m:t>
                          </m:r>
                        </m:den>
                      </m:f>
                      <m:r>
                        <a:rPr lang="en-US" sz="4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4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4200" b="0" i="1" smtClean="0">
                              <a:latin typeface="Cambria Math"/>
                              <a:sym typeface="Symbol"/>
                            </a:rPr>
                            <m:t></m:t>
                          </m:r>
                        </m:num>
                        <m:den>
                          <m:r>
                            <a:rPr lang="en-US" sz="4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4200" b="0" i="1" smtClean="0">
                              <a:latin typeface="Cambria Math"/>
                              <a:sym typeface="Symbol"/>
                            </a:rPr>
                            <m:t></m:t>
                          </m:r>
                        </m:den>
                      </m:f>
                    </m:oMath>
                  </m:oMathPara>
                </a14:m>
                <a:endParaRPr lang="en-IN" sz="4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862" y="3524360"/>
                <a:ext cx="2977290" cy="1303370"/>
              </a:xfrm>
              <a:prstGeom prst="rect">
                <a:avLst/>
              </a:prstGeom>
              <a:blipFill rotWithShape="1">
                <a:blip r:embed="rId5"/>
                <a:stretch>
                  <a:fillRect r="-97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5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360960" y="434880"/>
            <a:ext cx="2980080" cy="577080"/>
          </a:xfrm>
          <a:prstGeom prst="rect">
            <a:avLst/>
          </a:prstGeom>
          <a:noFill/>
          <a:ln w="9360"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00"/>
                </a:solidFill>
                <a:latin typeface="Calibri"/>
              </a:rPr>
              <a:t>Pohl’s Pendulum</a:t>
            </a:r>
            <a:endParaRPr/>
          </a:p>
        </p:txBody>
      </p:sp>
      <p:pic>
        <p:nvPicPr>
          <p:cNvPr id="258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000" y="1295280"/>
            <a:ext cx="6223320" cy="3983400"/>
          </a:xfrm>
          <a:prstGeom prst="rect">
            <a:avLst/>
          </a:prstGeom>
          <a:ln w="38160">
            <a:solidFill>
              <a:srgbClr val="003366"/>
            </a:solidFill>
            <a:miter/>
          </a:ln>
        </p:spPr>
      </p:pic>
      <p:sp>
        <p:nvSpPr>
          <p:cNvPr id="259" name="CustomShape 2"/>
          <p:cNvSpPr/>
          <p:nvPr/>
        </p:nvSpPr>
        <p:spPr>
          <a:xfrm>
            <a:off x="2900520" y="5527800"/>
            <a:ext cx="3705480" cy="424800"/>
          </a:xfrm>
          <a:prstGeom prst="rect">
            <a:avLst/>
          </a:prstGeom>
          <a:noFill/>
          <a:ln w="9360"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Calibri"/>
              </a:rPr>
              <a:t>Forced and Damped Oscillation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33520" y="152280"/>
            <a:ext cx="8076240" cy="1468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600">
                <a:solidFill>
                  <a:srgbClr val="000000"/>
                </a:solidFill>
                <a:latin typeface="Calibri"/>
              </a:rPr>
              <a:t>Forced Oscillation and resonance</a:t>
            </a:r>
            <a:endParaRPr/>
          </a:p>
        </p:txBody>
      </p:sp>
      <p:sp>
        <p:nvSpPr>
          <p:cNvPr id="198" name="CustomShape 2"/>
          <p:cNvSpPr/>
          <p:nvPr/>
        </p:nvSpPr>
        <p:spPr>
          <a:xfrm>
            <a:off x="1175040" y="3002040"/>
            <a:ext cx="7108560" cy="638280"/>
          </a:xfrm>
          <a:prstGeom prst="rect">
            <a:avLst/>
          </a:prstGeom>
          <a:noFill/>
          <a:ln w="9360"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SHO with an additional external force</a:t>
            </a:r>
            <a:endParaRPr/>
          </a:p>
        </p:txBody>
      </p:sp>
      <p:sp>
        <p:nvSpPr>
          <p:cNvPr id="199" name="CustomShape 3"/>
          <p:cNvSpPr/>
          <p:nvPr/>
        </p:nvSpPr>
        <p:spPr>
          <a:xfrm>
            <a:off x="1676520" y="3962520"/>
            <a:ext cx="5338440" cy="881640"/>
          </a:xfrm>
          <a:prstGeom prst="rect">
            <a:avLst/>
          </a:prstGeom>
          <a:noFill/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3962400"/>
                <a:ext cx="617425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/>
                        </a:rPr>
                        <m:t>𝐹</m:t>
                      </m:r>
                      <m:r>
                        <a:rPr lang="en-US" sz="5000" b="0" i="1" smtClean="0">
                          <a:latin typeface="Cambria Math"/>
                        </a:rPr>
                        <m:t>(</m:t>
                      </m:r>
                      <m:r>
                        <a:rPr lang="en-US" sz="5000" b="0" i="1" smtClean="0">
                          <a:latin typeface="Cambria Math"/>
                        </a:rPr>
                        <m:t>𝑡</m:t>
                      </m:r>
                      <m:r>
                        <a:rPr lang="en-US" sz="5000" b="0" i="1" smtClean="0">
                          <a:latin typeface="Cambria Math"/>
                        </a:rPr>
                        <m:t>)=</m:t>
                      </m:r>
                      <m:r>
                        <a:rPr lang="en-US" sz="5000" b="0" i="1" smtClean="0">
                          <a:latin typeface="Cambria Math"/>
                        </a:rPr>
                        <m:t>𝐹</m:t>
                      </m:r>
                      <m:func>
                        <m:funcPr>
                          <m:ctrlPr>
                            <a:rPr lang="en-US" sz="5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0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5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5000" b="0" i="1" smtClean="0">
                              <a:latin typeface="Cambria Math"/>
                              <a:sym typeface="Symbol"/>
                            </a:rPr>
                            <m:t></m:t>
                          </m:r>
                          <m:r>
                            <a:rPr lang="en-US" sz="5000" b="0" i="1" smtClean="0">
                              <a:latin typeface="Cambria Math"/>
                              <a:sym typeface="Symbol"/>
                            </a:rPr>
                            <m:t>𝑡</m:t>
                          </m:r>
                          <m:r>
                            <a:rPr lang="en-US" sz="5000" b="0" i="1" smtClean="0">
                              <a:latin typeface="Cambria Math"/>
                              <a:sym typeface="Symbol"/>
                            </a:rPr>
                            <m:t>+)</m:t>
                          </m:r>
                        </m:e>
                      </m:func>
                    </m:oMath>
                  </m:oMathPara>
                </a14:m>
                <a:endParaRPr lang="en-IN" sz="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962400"/>
                <a:ext cx="6174254" cy="861774"/>
              </a:xfrm>
              <a:prstGeom prst="rect">
                <a:avLst/>
              </a:prstGeom>
              <a:blipFill rotWithShape="1">
                <a:blip r:embed="rId2"/>
                <a:stretch>
                  <a:fillRect t="-17021" r="-5627" b="-38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905120" y="914400"/>
            <a:ext cx="4190040" cy="41900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EEECE1"/>
            </a:solidFill>
            <a:round/>
          </a:ln>
        </p:spPr>
      </p:sp>
      <p:sp>
        <p:nvSpPr>
          <p:cNvPr id="261" name="CustomShape 2"/>
          <p:cNvSpPr/>
          <p:nvPr/>
        </p:nvSpPr>
        <p:spPr>
          <a:xfrm>
            <a:off x="1905120" y="4262040"/>
            <a:ext cx="4190040" cy="994680"/>
          </a:xfrm>
          <a:prstGeom prst="rect">
            <a:avLst/>
          </a:prstGeom>
          <a:solidFill>
            <a:srgbClr val="FFFFEB"/>
          </a:solidFill>
          <a:ln w="25560">
            <a:noFill/>
          </a:ln>
        </p:spPr>
      </p:sp>
      <p:sp>
        <p:nvSpPr>
          <p:cNvPr id="262" name="CustomShape 3"/>
          <p:cNvSpPr/>
          <p:nvPr/>
        </p:nvSpPr>
        <p:spPr>
          <a:xfrm>
            <a:off x="0" y="5257800"/>
            <a:ext cx="9142920" cy="82260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1. Stimulation motor 2. Rotating pendulum 3. Bearing block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000000"/>
                </a:solidFill>
                <a:latin typeface="Calibri"/>
              </a:rPr>
              <a:t>4. Electromagnetic break 5. Spiral spring 6. Scale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63" name="CustomShape 4"/>
          <p:cNvSpPr/>
          <p:nvPr/>
        </p:nvSpPr>
        <p:spPr>
          <a:xfrm>
            <a:off x="2247840" y="1189080"/>
            <a:ext cx="3504240" cy="3461040"/>
          </a:xfrm>
          <a:prstGeom prst="ellipse">
            <a:avLst/>
          </a:prstGeom>
          <a:solidFill>
            <a:srgbClr val="FFFFEB"/>
          </a:solidFill>
          <a:ln w="25560">
            <a:noFill/>
          </a:ln>
        </p:spPr>
      </p:sp>
      <p:pic>
        <p:nvPicPr>
          <p:cNvPr id="264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320" y="1293120"/>
            <a:ext cx="4758480" cy="34322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09351" y="685800"/>
            <a:ext cx="8483129" cy="4844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Find frequency of oscillations with different damping current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1">
                <a:solidFill>
                  <a:srgbClr val="000000"/>
                </a:solidFill>
                <a:latin typeface="Calibri"/>
              </a:rPr>
              <a:t>Check: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the frequency of oscillation should decrease with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increase in damping current.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2. In a semi log plot </a:t>
            </a:r>
            <a:r>
              <a:rPr lang="en-US" sz="2400" b="1">
                <a:solidFill>
                  <a:srgbClr val="000000"/>
                </a:solidFill>
                <a:latin typeface="Calibri"/>
              </a:rPr>
              <a:t>Check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whether amplitude decreases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     logarithmically with time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3. </a:t>
            </a:r>
            <a:r>
              <a:rPr lang="en-US" sz="2400" b="1">
                <a:solidFill>
                  <a:srgbClr val="000000"/>
                </a:solidFill>
                <a:latin typeface="Calibri"/>
              </a:rPr>
              <a:t>Check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whether the maximum of resonance curve shifts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     towards lower frequency with increasing in damping.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4. </a:t>
            </a:r>
            <a:r>
              <a:rPr lang="en-US" sz="2400" b="1">
                <a:solidFill>
                  <a:srgbClr val="000000"/>
                </a:solidFill>
                <a:latin typeface="Calibri"/>
              </a:rPr>
              <a:t>Check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whether the width of the resonance curve is more with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     higher damping current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5. </a:t>
            </a:r>
            <a:r>
              <a:rPr lang="en-US" sz="2400" b="1">
                <a:solidFill>
                  <a:srgbClr val="000000"/>
                </a:solidFill>
                <a:latin typeface="Calibri"/>
              </a:rPr>
              <a:t>Check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the phase difference between the exciter and pendulum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    --- much above resonance and  much below the resonance.</a:t>
            </a:r>
            <a:endParaRPr/>
          </a:p>
        </p:txBody>
      </p:sp>
      <p:sp>
        <p:nvSpPr>
          <p:cNvPr id="266" name="CustomShape 2"/>
          <p:cNvSpPr/>
          <p:nvPr/>
        </p:nvSpPr>
        <p:spPr>
          <a:xfrm>
            <a:off x="943576" y="685800"/>
            <a:ext cx="7084808" cy="4554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800000"/>
                </a:solidFill>
                <a:latin typeface="Calibri"/>
              </a:rPr>
              <a:t>Pohl’s Pendulum: Compare model SHO and Experiment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4"/>
          <p:cNvGrpSpPr/>
          <p:nvPr/>
        </p:nvGrpSpPr>
        <p:grpSpPr>
          <a:xfrm>
            <a:off x="1524000" y="762000"/>
            <a:ext cx="6321301" cy="4235872"/>
            <a:chOff x="1524000" y="304800"/>
            <a:chExt cx="6321301" cy="4235872"/>
          </a:xfrm>
        </p:grpSpPr>
        <p:grpSp>
          <p:nvGrpSpPr>
            <p:cNvPr id="25" name="Group 26"/>
            <p:cNvGrpSpPr/>
            <p:nvPr/>
          </p:nvGrpSpPr>
          <p:grpSpPr>
            <a:xfrm>
              <a:off x="4734018" y="1195559"/>
              <a:ext cx="1803141" cy="867079"/>
              <a:chOff x="5529302" y="2043104"/>
              <a:chExt cx="1400152" cy="683898"/>
            </a:xfrm>
          </p:grpSpPr>
          <p:pic>
            <p:nvPicPr>
              <p:cNvPr id="3" name="Picture 4" descr="http://t3.gstatic.com/images?q=tbn:ANd9GcQpFNeBQfai2ufmrW0TCCKzjiMyCFHfT8qEK1yNjJGGPBfk24PCK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529302" y="2043104"/>
                <a:ext cx="1400152" cy="320684"/>
              </a:xfrm>
              <a:prstGeom prst="rect">
                <a:avLst/>
              </a:prstGeom>
              <a:noFill/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6072198" y="2296114"/>
                <a:ext cx="30328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200" dirty="0" smtClean="0"/>
                  <a:t>L</a:t>
                </a:r>
                <a:endParaRPr lang="en-IN" sz="2200" dirty="0"/>
              </a:p>
            </p:txBody>
          </p:sp>
        </p:grpSp>
        <p:pic>
          <p:nvPicPr>
            <p:cNvPr id="5" name="Picture 2" descr="http://www.clipartbest.com/cliparts/RTA/eKd/RTAeKdyTL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1547370" y="2122766"/>
              <a:ext cx="2036406" cy="713383"/>
            </a:xfrm>
            <a:prstGeom prst="rect">
              <a:avLst/>
            </a:prstGeom>
            <a:noFill/>
          </p:spPr>
        </p:pic>
        <p:pic>
          <p:nvPicPr>
            <p:cNvPr id="6" name="Picture 6" descr="http://upload.wikimedia.org/wikipedia/commons/thumb/7/78/Capacitor_symbol.svg/245px-Capacitor_symbol.sv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6140000">
              <a:off x="5274976" y="2709650"/>
              <a:ext cx="2496739" cy="1165305"/>
            </a:xfrm>
            <a:prstGeom prst="rect">
              <a:avLst/>
            </a:prstGeom>
            <a:noFill/>
          </p:spPr>
        </p:pic>
        <p:cxnSp>
          <p:nvCxnSpPr>
            <p:cNvPr id="7" name="Straight Connector 6"/>
            <p:cNvCxnSpPr/>
            <p:nvPr/>
          </p:nvCxnSpPr>
          <p:spPr>
            <a:xfrm>
              <a:off x="2568911" y="4458688"/>
              <a:ext cx="3963903" cy="20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493801" y="1413241"/>
              <a:ext cx="2045" cy="821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10" descr="http://images.wikia.com/mancala/images/archive/1/10/20080929131645!Clockwise_arrow.sv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9858044">
              <a:off x="3643733" y="2204830"/>
              <a:ext cx="1643688" cy="1534589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3000970" y="2122163"/>
              <a:ext cx="435996" cy="546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200" dirty="0" smtClean="0"/>
                <a:t>R</a:t>
              </a:r>
              <a:endParaRPr lang="en-IN" sz="2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21394" y="3108174"/>
              <a:ext cx="396774" cy="468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C</a:t>
              </a:r>
              <a:endParaRPr lang="en-IN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554854" y="1445517"/>
              <a:ext cx="2232248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73178" y="1084288"/>
              <a:ext cx="1584176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1814991"/>
                </p:ext>
              </p:extLst>
            </p:nvPr>
          </p:nvGraphicFramePr>
          <p:xfrm>
            <a:off x="5488707" y="304800"/>
            <a:ext cx="607293" cy="7468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8" name="Equation" r:id="rId7" imgW="317225" imgH="393359" progId="Equation.3">
                    <p:embed/>
                  </p:oleObj>
                </mc:Choice>
                <mc:Fallback>
                  <p:oleObj name="Equation" r:id="rId7" imgW="317225" imgH="393359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8707" y="304800"/>
                          <a:ext cx="607293" cy="7468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0412337"/>
                </p:ext>
              </p:extLst>
            </p:nvPr>
          </p:nvGraphicFramePr>
          <p:xfrm>
            <a:off x="4060568" y="2512048"/>
            <a:ext cx="898686" cy="839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9" name="Equation" r:id="rId9" imgW="418918" imgH="393529" progId="Equation.3">
                    <p:embed/>
                  </p:oleObj>
                </mc:Choice>
                <mc:Fallback>
                  <p:oleObj name="Equation" r:id="rId9" imgW="418918" imgH="393529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0568" y="2512048"/>
                          <a:ext cx="898686" cy="8395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6098737"/>
                </p:ext>
              </p:extLst>
            </p:nvPr>
          </p:nvGraphicFramePr>
          <p:xfrm>
            <a:off x="1524000" y="2164408"/>
            <a:ext cx="468858" cy="433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0" name="Equation" r:id="rId11" imgW="190335" imgH="177646" progId="Equation.3">
                    <p:embed/>
                  </p:oleObj>
                </mc:Choice>
                <mc:Fallback>
                  <p:oleObj name="Equation" r:id="rId11" imgW="190335" imgH="177646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0" y="2164408"/>
                          <a:ext cx="468858" cy="4338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>
              <a:off x="2064866" y="1588344"/>
              <a:ext cx="0" cy="1512168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249442" y="2452440"/>
              <a:ext cx="0" cy="1512168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4548975"/>
                </p:ext>
              </p:extLst>
            </p:nvPr>
          </p:nvGraphicFramePr>
          <p:xfrm>
            <a:off x="7408738" y="2765426"/>
            <a:ext cx="436563" cy="963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1" name="Equation" r:id="rId13" imgW="177646" imgH="393359" progId="Equation.3">
                    <p:embed/>
                  </p:oleObj>
                </mc:Choice>
                <mc:Fallback>
                  <p:oleObj name="Equation" r:id="rId13" imgW="177646" imgH="393359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08738" y="2765426"/>
                          <a:ext cx="436563" cy="9636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" name="Picture 8" descr="http://www.clipartbest.com/cliparts/dc8/e7k/dc8e7kRce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283149" y="3491446"/>
              <a:ext cx="571524" cy="571524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1560810" y="3532560"/>
              <a:ext cx="6623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600" dirty="0" smtClean="0"/>
                <a:t>E(t)</a:t>
              </a:r>
              <a:endParaRPr lang="en-IN" sz="26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2568911" y="4057254"/>
              <a:ext cx="0" cy="4090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627331"/>
              </p:ext>
            </p:extLst>
          </p:nvPr>
        </p:nvGraphicFramePr>
        <p:xfrm>
          <a:off x="1600200" y="5400013"/>
          <a:ext cx="6400800" cy="122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" name="Equation" r:id="rId16" imgW="1917360" imgH="419040" progId="Equation.3">
                  <p:embed/>
                </p:oleObj>
              </mc:Choice>
              <mc:Fallback>
                <p:oleObj name="Equation" r:id="rId16" imgW="1917360" imgH="419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400013"/>
                        <a:ext cx="6400800" cy="1229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1752600" y="228600"/>
            <a:ext cx="5257800" cy="6096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Example: Electric circuit</a:t>
            </a:r>
          </a:p>
        </p:txBody>
      </p:sp>
    </p:spTree>
    <p:extLst>
      <p:ext uri="{BB962C8B-B14F-4D97-AF65-F5344CB8AC3E}">
        <p14:creationId xmlns:p14="http://schemas.microsoft.com/office/powerpoint/2010/main" val="38121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252679"/>
              </p:ext>
            </p:extLst>
          </p:nvPr>
        </p:nvGraphicFramePr>
        <p:xfrm>
          <a:off x="3591744" y="914400"/>
          <a:ext cx="2133600" cy="2552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Equation" r:id="rId3" imgW="596880" imgH="812520" progId="Equation.3">
                  <p:embed/>
                </p:oleObj>
              </mc:Choice>
              <mc:Fallback>
                <p:oleObj name="Equation" r:id="rId3" imgW="596880" imgH="8125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1744" y="914400"/>
                        <a:ext cx="2133600" cy="2552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762472" y="228600"/>
            <a:ext cx="5257800" cy="6096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Example: Electric circuit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4114800"/>
            <a:ext cx="39603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Amplitude resonance</a:t>
            </a:r>
            <a:endParaRPr lang="en-IN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39137" y="4876800"/>
                <a:ext cx="3509807" cy="154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/>
                          <a:sym typeface="Symbol"/>
                        </a:rPr>
                        <m:t></m:t>
                      </m:r>
                      <m:sSub>
                        <m:sSubPr>
                          <m:ctrlPr>
                            <a:rPr lang="en-IN" sz="320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IN" sz="3200" i="1" smtClean="0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sym typeface="Symbol"/>
                            </a:rPr>
                            <m:t>𝑟𝑒𝑠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sym typeface="Symbol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  <a:sym typeface="Symbol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  <a:sym typeface="Symbol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  <a:sym typeface="Symbol"/>
                            </a:rPr>
                            <m:t>𝐿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/>
                              <a:sym typeface="Symbol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/>
                                  <a:sym typeface="Symbol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/>
                                  <a:sym typeface="Symbol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/>
                                  <a:sym typeface="Symbol"/>
                                </a:rPr>
                                <m:t>𝐶</m:t>
                              </m:r>
                            </m:den>
                          </m:f>
                          <m:r>
                            <a:rPr lang="en-IN" sz="32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32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37" y="4876800"/>
                <a:ext cx="3509807" cy="1547347"/>
              </a:xfrm>
              <a:prstGeom prst="rect">
                <a:avLst/>
              </a:prstGeom>
              <a:blipFill rotWithShape="1">
                <a:blip r:embed="rId5"/>
                <a:stretch>
                  <a:fillRect r="-59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464400" y="4114800"/>
            <a:ext cx="323274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Power resonance</a:t>
            </a:r>
            <a:endParaRPr lang="en-IN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649144" y="4876800"/>
                <a:ext cx="2479718" cy="154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/>
                          <a:sym typeface="Symbol"/>
                        </a:rPr>
                        <m:t></m:t>
                      </m:r>
                      <m:sSub>
                        <m:sSubPr>
                          <m:ctrlPr>
                            <a:rPr lang="en-IN" sz="320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IN" sz="3200" i="1" smtClean="0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sym typeface="Symbol"/>
                            </a:rPr>
                            <m:t>𝑟𝑒𝑠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sym typeface="Symbo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/>
                              <a:sym typeface="Symbol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/>
                                  <a:sym typeface="Symbol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/>
                                  <a:sym typeface="Symbol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/>
                                  <a:sym typeface="Symbol"/>
                                </a:rPr>
                                <m:t>𝐿𝐶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44" y="4876800"/>
                <a:ext cx="2479718" cy="1547347"/>
              </a:xfrm>
              <a:prstGeom prst="rect">
                <a:avLst/>
              </a:prstGeom>
              <a:blipFill rotWithShape="1">
                <a:blip r:embed="rId6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3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609600" y="4978400"/>
            <a:ext cx="5014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Complex impedance of the circuit</a:t>
            </a:r>
          </a:p>
        </p:txBody>
      </p: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2438400" y="2057400"/>
          <a:ext cx="189865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6" name="Equation" r:id="rId3" imgW="457002" imgH="215806" progId="Equation.DSMT4">
                  <p:embed/>
                </p:oleObj>
              </mc:Choice>
              <mc:Fallback>
                <p:oleObj name="Equation" r:id="rId3" imgW="457002" imgH="215806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057400"/>
                        <a:ext cx="189865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2286000" y="3124200"/>
          <a:ext cx="4724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7" name="Equation" r:id="rId5" imgW="1295400" imgH="431800" progId="Equation.DSMT4">
                  <p:embed/>
                </p:oleObj>
              </mc:Choice>
              <mc:Fallback>
                <p:oleObj name="Equation" r:id="rId5" imgW="1295400" imgH="431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124200"/>
                        <a:ext cx="4724400" cy="157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2438400" y="44958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22325" y="2251075"/>
            <a:ext cx="146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Therefore,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2590800" y="685800"/>
          <a:ext cx="22098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8" name="Equation" r:id="rId7" imgW="495085" imgH="241195" progId="Equation.3">
                  <p:embed/>
                </p:oleObj>
              </mc:Choice>
              <mc:Fallback>
                <p:oleObj name="Equation" r:id="rId7" imgW="495085" imgH="241195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685800"/>
                        <a:ext cx="2209800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58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335212" y="304800"/>
            <a:ext cx="5068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b="1" dirty="0"/>
              <a:t>Average Power of a LCR circuit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103198"/>
              </p:ext>
            </p:extLst>
          </p:nvPr>
        </p:nvGraphicFramePr>
        <p:xfrm>
          <a:off x="1676400" y="1143000"/>
          <a:ext cx="5667139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Equation" r:id="rId3" imgW="2209800" imgH="1574800" progId="Equation.DSMT4">
                  <p:embed/>
                </p:oleObj>
              </mc:Choice>
              <mc:Fallback>
                <p:oleObj name="Equation" r:id="rId3" imgW="2209800" imgH="1574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143000"/>
                        <a:ext cx="5667139" cy="403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5867400"/>
            <a:ext cx="7215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At resonance: </a:t>
            </a:r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Z=</a:t>
            </a:r>
            <a:r>
              <a:rPr lang="en-US" sz="3600" i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600" i="1" baseline="-25000" dirty="0" err="1" smtClean="0"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=R, &lt;P&gt; =</a:t>
            </a:r>
            <a:r>
              <a:rPr lang="en-US" sz="3600" i="1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3600" i="1" baseline="-25000" dirty="0" err="1" smtClean="0"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5200" y="4310742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ym typeface="Symbol"/>
              </a:rPr>
              <a:t>, =2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4027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28600" y="5715000"/>
            <a:ext cx="8685720" cy="86580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StarSymbol"/>
              <a:buChar char="l"/>
            </a:pPr>
            <a:r>
              <a:rPr lang="en-US">
                <a:solidFill>
                  <a:srgbClr val="000000"/>
                </a:solidFill>
                <a:latin typeface="Arial"/>
              </a:rPr>
              <a:t>Collapsed under weight of marching troops, April 16, 1850, killing more than 200 soldiers. </a:t>
            </a:r>
            <a:endParaRPr/>
          </a:p>
        </p:txBody>
      </p:sp>
      <p:sp>
        <p:nvSpPr>
          <p:cNvPr id="298" name="CustomShape 2"/>
          <p:cNvSpPr/>
          <p:nvPr/>
        </p:nvSpPr>
        <p:spPr>
          <a:xfrm>
            <a:off x="228600" y="5715000"/>
            <a:ext cx="8685720" cy="8658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CustomShape 3"/>
          <p:cNvSpPr/>
          <p:nvPr/>
        </p:nvSpPr>
        <p:spPr>
          <a:xfrm>
            <a:off x="228600" y="5715000"/>
            <a:ext cx="8685720" cy="865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00" name="Picture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80" y="744120"/>
            <a:ext cx="7999920" cy="5016960"/>
          </a:xfrm>
          <a:prstGeom prst="rect">
            <a:avLst/>
          </a:prstGeom>
          <a:ln w="38160">
            <a:solidFill>
              <a:srgbClr val="660033"/>
            </a:solidFill>
            <a:miter/>
          </a:ln>
        </p:spPr>
      </p:pic>
      <p:sp>
        <p:nvSpPr>
          <p:cNvPr id="301" name="CustomShape 4"/>
          <p:cNvSpPr/>
          <p:nvPr/>
        </p:nvSpPr>
        <p:spPr>
          <a:xfrm>
            <a:off x="1371600" y="152280"/>
            <a:ext cx="7025040" cy="5162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>
                <a:solidFill>
                  <a:srgbClr val="000000"/>
                </a:solidFill>
                <a:latin typeface="Calibri"/>
              </a:rPr>
              <a:t>Angers Bridge over river Maine in France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85800" y="380880"/>
            <a:ext cx="7771320" cy="837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>
                <a:solidFill>
                  <a:srgbClr val="000000"/>
                </a:solidFill>
                <a:latin typeface="Calibri"/>
              </a:rPr>
              <a:t>Tacoma Narrows Bridge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209520" y="4575240"/>
            <a:ext cx="8914320" cy="14612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The </a:t>
            </a:r>
            <a:r>
              <a:rPr lang="en-US" b="1">
                <a:solidFill>
                  <a:srgbClr val="000000"/>
                </a:solidFill>
                <a:latin typeface="Calibri"/>
              </a:rPr>
              <a:t>Tacoma Narrows Bridge</a:t>
            </a:r>
            <a:r>
              <a:rPr lang="en-US">
                <a:solidFill>
                  <a:srgbClr val="000000"/>
                </a:solidFill>
                <a:latin typeface="Calibri"/>
              </a:rPr>
              <a:t> is a mile-long (1600 meter) suspension bridge with a main span of 850 m  (the third-largest in the world when it was first built) that carries Washington State Route 16 across the 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Tacoma Narrows of  Puget Sound  from Tacoma to Gig Harbor, Washington (collapsed in wind, 1940)</a:t>
            </a:r>
            <a:endParaRPr/>
          </a:p>
        </p:txBody>
      </p:sp>
      <p:sp>
        <p:nvSpPr>
          <p:cNvPr id="304" name="CustomShape 3"/>
          <p:cNvSpPr/>
          <p:nvPr/>
        </p:nvSpPr>
        <p:spPr>
          <a:xfrm>
            <a:off x="4636080" y="6248520"/>
            <a:ext cx="4109400" cy="302760"/>
          </a:xfrm>
          <a:prstGeom prst="rect">
            <a:avLst/>
          </a:prstGeom>
          <a:noFill/>
          <a:ln w="9360"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FF0000"/>
                </a:solidFill>
                <a:latin typeface="Calibri"/>
              </a:rPr>
              <a:t>http://www.enm.bris.ac.uk/anm/tacoma/tacoma.html</a:t>
            </a:r>
            <a:endParaRPr/>
          </a:p>
        </p:txBody>
      </p:sp>
      <p:pic>
        <p:nvPicPr>
          <p:cNvPr id="305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520" y="1295280"/>
            <a:ext cx="3958200" cy="3123000"/>
          </a:xfrm>
          <a:prstGeom prst="rect">
            <a:avLst/>
          </a:prstGeom>
          <a:ln>
            <a:noFill/>
          </a:ln>
        </p:spPr>
      </p:pic>
      <p:sp>
        <p:nvSpPr>
          <p:cNvPr id="306" name="CustomShape 4"/>
          <p:cNvSpPr/>
          <p:nvPr/>
        </p:nvSpPr>
        <p:spPr>
          <a:xfrm>
            <a:off x="1257480" y="1295280"/>
            <a:ext cx="2579040" cy="363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rgbClr val="376092"/>
                </a:solidFill>
                <a:latin typeface="Calibri"/>
              </a:rPr>
              <a:t>Opening day, July 1, 1940</a:t>
            </a:r>
            <a:endParaRPr/>
          </a:p>
        </p:txBody>
      </p:sp>
      <p:pic>
        <p:nvPicPr>
          <p:cNvPr id="307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320" y="1447920"/>
            <a:ext cx="4222800" cy="2818440"/>
          </a:xfrm>
          <a:prstGeom prst="rect">
            <a:avLst/>
          </a:prstGeom>
          <a:ln>
            <a:noFill/>
          </a:ln>
        </p:spPr>
      </p:pic>
      <p:sp>
        <p:nvSpPr>
          <p:cNvPr id="308" name="CustomShape 5"/>
          <p:cNvSpPr/>
          <p:nvPr/>
        </p:nvSpPr>
        <p:spPr>
          <a:xfrm>
            <a:off x="4572000" y="1447920"/>
            <a:ext cx="4570920" cy="363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rgbClr val="376092"/>
                </a:solidFill>
                <a:latin typeface="Calibri"/>
              </a:rPr>
              <a:t>Collapse, November 7, 1940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2232000" y="2666880"/>
            <a:ext cx="4674600" cy="729720"/>
          </a:xfrm>
          <a:prstGeom prst="rect">
            <a:avLst/>
          </a:prstGeom>
          <a:noFill/>
          <a:ln w="9360"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1">
                <a:solidFill>
                  <a:srgbClr val="660033"/>
                </a:solidFill>
                <a:latin typeface="Calibri"/>
              </a:rPr>
              <a:t>Coupled Oscillations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79512" y="914400"/>
            <a:ext cx="36609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800000"/>
                </a:solidFill>
              </a:rPr>
              <a:t>One mass+ Two </a:t>
            </a:r>
            <a:r>
              <a:rPr lang="en-US" sz="2800" b="1" dirty="0" smtClean="0">
                <a:solidFill>
                  <a:srgbClr val="800000"/>
                </a:solidFill>
              </a:rPr>
              <a:t>springs</a:t>
            </a:r>
            <a:endParaRPr lang="en-US" sz="2800" b="1" dirty="0">
              <a:solidFill>
                <a:srgbClr val="800000"/>
              </a:solidFill>
            </a:endParaRPr>
          </a:p>
        </p:txBody>
      </p:sp>
      <p:pic>
        <p:nvPicPr>
          <p:cNvPr id="3" name="Picture 5" descr="img4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384" y="2133600"/>
            <a:ext cx="3286125" cy="70485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6748"/>
              </p:ext>
            </p:extLst>
          </p:nvPr>
        </p:nvGraphicFramePr>
        <p:xfrm>
          <a:off x="389384" y="3048000"/>
          <a:ext cx="356076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6" name="Equation" r:id="rId4" imgW="1231366" imgH="406224" progId="Equation.3">
                  <p:embed/>
                </p:oleObj>
              </mc:Choice>
              <mc:Fallback>
                <p:oleObj name="Equation" r:id="rId4" imgW="1231366" imgH="406224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84" y="3048000"/>
                        <a:ext cx="3560763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443448"/>
              </p:ext>
            </p:extLst>
          </p:nvPr>
        </p:nvGraphicFramePr>
        <p:xfrm>
          <a:off x="1303784" y="4648200"/>
          <a:ext cx="1905000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7" name="Equation" r:id="rId6" imgW="609336" imgH="444307" progId="Equation.3">
                  <p:embed/>
                </p:oleObj>
              </mc:Choice>
              <mc:Fallback>
                <p:oleObj name="Equation" r:id="rId6" imgW="609336" imgH="444307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784" y="4648200"/>
                        <a:ext cx="1905000" cy="138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494784" y="2209800"/>
            <a:ext cx="1885950" cy="3729037"/>
            <a:chOff x="1462088" y="2128838"/>
            <a:chExt cx="1885950" cy="3729037"/>
          </a:xfrm>
        </p:grpSpPr>
        <p:sp>
          <p:nvSpPr>
            <p:cNvPr id="7" name="Freeform 2"/>
            <p:cNvSpPr>
              <a:spLocks/>
            </p:cNvSpPr>
            <p:nvPr/>
          </p:nvSpPr>
          <p:spPr bwMode="auto">
            <a:xfrm rot="5400000">
              <a:off x="1741488" y="5111750"/>
              <a:ext cx="1190625" cy="244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71" y="74"/>
                </a:cxn>
                <a:cxn ang="0">
                  <a:pos x="345" y="0"/>
                </a:cxn>
                <a:cxn ang="0">
                  <a:pos x="413" y="137"/>
                </a:cxn>
                <a:cxn ang="0">
                  <a:pos x="491" y="0"/>
                </a:cxn>
                <a:cxn ang="0">
                  <a:pos x="565" y="136"/>
                </a:cxn>
                <a:cxn ang="0">
                  <a:pos x="613" y="12"/>
                </a:cxn>
                <a:cxn ang="0">
                  <a:pos x="696" y="87"/>
                </a:cxn>
                <a:cxn ang="0">
                  <a:pos x="976" y="87"/>
                </a:cxn>
              </a:cxnLst>
              <a:rect l="0" t="0" r="r" b="b"/>
              <a:pathLst>
                <a:path w="976" h="137">
                  <a:moveTo>
                    <a:pt x="0" y="74"/>
                  </a:moveTo>
                  <a:lnTo>
                    <a:pt x="271" y="74"/>
                  </a:lnTo>
                  <a:lnTo>
                    <a:pt x="345" y="0"/>
                  </a:lnTo>
                  <a:lnTo>
                    <a:pt x="413" y="137"/>
                  </a:lnTo>
                  <a:lnTo>
                    <a:pt x="491" y="0"/>
                  </a:lnTo>
                  <a:lnTo>
                    <a:pt x="565" y="136"/>
                  </a:lnTo>
                  <a:lnTo>
                    <a:pt x="613" y="12"/>
                  </a:lnTo>
                  <a:lnTo>
                    <a:pt x="696" y="87"/>
                  </a:lnTo>
                  <a:lnTo>
                    <a:pt x="976" y="87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3"/>
            <p:cNvSpPr>
              <a:spLocks/>
            </p:cNvSpPr>
            <p:nvPr/>
          </p:nvSpPr>
          <p:spPr bwMode="auto">
            <a:xfrm rot="5400000">
              <a:off x="1762125" y="4141788"/>
              <a:ext cx="1190625" cy="244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71" y="74"/>
                </a:cxn>
                <a:cxn ang="0">
                  <a:pos x="345" y="0"/>
                </a:cxn>
                <a:cxn ang="0">
                  <a:pos x="413" y="137"/>
                </a:cxn>
                <a:cxn ang="0">
                  <a:pos x="491" y="0"/>
                </a:cxn>
                <a:cxn ang="0">
                  <a:pos x="565" y="136"/>
                </a:cxn>
                <a:cxn ang="0">
                  <a:pos x="613" y="12"/>
                </a:cxn>
                <a:cxn ang="0">
                  <a:pos x="696" y="87"/>
                </a:cxn>
                <a:cxn ang="0">
                  <a:pos x="976" y="87"/>
                </a:cxn>
              </a:cxnLst>
              <a:rect l="0" t="0" r="r" b="b"/>
              <a:pathLst>
                <a:path w="976" h="137">
                  <a:moveTo>
                    <a:pt x="0" y="74"/>
                  </a:moveTo>
                  <a:lnTo>
                    <a:pt x="271" y="74"/>
                  </a:lnTo>
                  <a:lnTo>
                    <a:pt x="345" y="0"/>
                  </a:lnTo>
                  <a:lnTo>
                    <a:pt x="413" y="137"/>
                  </a:lnTo>
                  <a:lnTo>
                    <a:pt x="491" y="0"/>
                  </a:lnTo>
                  <a:lnTo>
                    <a:pt x="565" y="136"/>
                  </a:lnTo>
                  <a:lnTo>
                    <a:pt x="613" y="12"/>
                  </a:lnTo>
                  <a:lnTo>
                    <a:pt x="696" y="87"/>
                  </a:lnTo>
                  <a:lnTo>
                    <a:pt x="976" y="87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4"/>
            <p:cNvSpPr>
              <a:spLocks/>
            </p:cNvSpPr>
            <p:nvPr/>
          </p:nvSpPr>
          <p:spPr bwMode="auto">
            <a:xfrm rot="5400000">
              <a:off x="2157413" y="2693988"/>
              <a:ext cx="1190625" cy="244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71" y="74"/>
                </a:cxn>
                <a:cxn ang="0">
                  <a:pos x="345" y="0"/>
                </a:cxn>
                <a:cxn ang="0">
                  <a:pos x="413" y="137"/>
                </a:cxn>
                <a:cxn ang="0">
                  <a:pos x="491" y="0"/>
                </a:cxn>
                <a:cxn ang="0">
                  <a:pos x="565" y="136"/>
                </a:cxn>
                <a:cxn ang="0">
                  <a:pos x="613" y="12"/>
                </a:cxn>
                <a:cxn ang="0">
                  <a:pos x="696" y="87"/>
                </a:cxn>
                <a:cxn ang="0">
                  <a:pos x="976" y="87"/>
                </a:cxn>
              </a:cxnLst>
              <a:rect l="0" t="0" r="r" b="b"/>
              <a:pathLst>
                <a:path w="976" h="137">
                  <a:moveTo>
                    <a:pt x="0" y="74"/>
                  </a:moveTo>
                  <a:lnTo>
                    <a:pt x="271" y="74"/>
                  </a:lnTo>
                  <a:lnTo>
                    <a:pt x="345" y="0"/>
                  </a:lnTo>
                  <a:lnTo>
                    <a:pt x="413" y="137"/>
                  </a:lnTo>
                  <a:lnTo>
                    <a:pt x="491" y="0"/>
                  </a:lnTo>
                  <a:lnTo>
                    <a:pt x="565" y="136"/>
                  </a:lnTo>
                  <a:lnTo>
                    <a:pt x="613" y="12"/>
                  </a:lnTo>
                  <a:lnTo>
                    <a:pt x="696" y="87"/>
                  </a:lnTo>
                  <a:lnTo>
                    <a:pt x="976" y="87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 rot="5400000">
              <a:off x="1411288" y="2690813"/>
              <a:ext cx="1190625" cy="244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71" y="74"/>
                </a:cxn>
                <a:cxn ang="0">
                  <a:pos x="345" y="0"/>
                </a:cxn>
                <a:cxn ang="0">
                  <a:pos x="413" y="137"/>
                </a:cxn>
                <a:cxn ang="0">
                  <a:pos x="491" y="0"/>
                </a:cxn>
                <a:cxn ang="0">
                  <a:pos x="565" y="136"/>
                </a:cxn>
                <a:cxn ang="0">
                  <a:pos x="613" y="12"/>
                </a:cxn>
                <a:cxn ang="0">
                  <a:pos x="696" y="87"/>
                </a:cxn>
                <a:cxn ang="0">
                  <a:pos x="976" y="87"/>
                </a:cxn>
              </a:cxnLst>
              <a:rect l="0" t="0" r="r" b="b"/>
              <a:pathLst>
                <a:path w="976" h="137">
                  <a:moveTo>
                    <a:pt x="0" y="74"/>
                  </a:moveTo>
                  <a:lnTo>
                    <a:pt x="271" y="74"/>
                  </a:lnTo>
                  <a:lnTo>
                    <a:pt x="345" y="0"/>
                  </a:lnTo>
                  <a:lnTo>
                    <a:pt x="413" y="137"/>
                  </a:lnTo>
                  <a:lnTo>
                    <a:pt x="491" y="0"/>
                  </a:lnTo>
                  <a:lnTo>
                    <a:pt x="565" y="136"/>
                  </a:lnTo>
                  <a:lnTo>
                    <a:pt x="613" y="12"/>
                  </a:lnTo>
                  <a:lnTo>
                    <a:pt x="696" y="87"/>
                  </a:lnTo>
                  <a:lnTo>
                    <a:pt x="976" y="87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709738" y="3348038"/>
              <a:ext cx="1384300" cy="495300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1582738" y="2128838"/>
              <a:ext cx="1638300" cy="114300"/>
            </a:xfrm>
            <a:prstGeom prst="rect">
              <a:avLst/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582738" y="5743575"/>
              <a:ext cx="1765300" cy="114300"/>
            </a:xfrm>
            <a:prstGeom prst="rect">
              <a:avLst/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2463800" y="4194175"/>
              <a:ext cx="6365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Arial" charset="0"/>
                </a:rPr>
                <a:t> </a:t>
              </a:r>
              <a:r>
                <a:rPr lang="en-US" b="1" i="1">
                  <a:latin typeface="Arial" charset="0"/>
                </a:rPr>
                <a:t>k</a:t>
              </a:r>
              <a:r>
                <a:rPr lang="en-US" b="1" baseline="-25000">
                  <a:latin typeface="Arial" charset="0"/>
                </a:rPr>
                <a:t>3</a:t>
              </a:r>
              <a:r>
                <a:rPr lang="en-US" b="1">
                  <a:latin typeface="Arial" charset="0"/>
                </a:rPr>
                <a:t> 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1462088" y="5064125"/>
              <a:ext cx="63658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latin typeface="Arial" charset="0"/>
                </a:rPr>
                <a:t> </a:t>
              </a:r>
              <a:r>
                <a:rPr lang="en-US" b="1" i="1" dirty="0">
                  <a:latin typeface="Arial" charset="0"/>
                </a:rPr>
                <a:t>k</a:t>
              </a:r>
              <a:r>
                <a:rPr lang="en-US" b="1" baseline="-25000" dirty="0">
                  <a:latin typeface="Arial" charset="0"/>
                </a:rPr>
                <a:t>4</a:t>
              </a:r>
              <a:r>
                <a:rPr lang="en-US" b="1" dirty="0">
                  <a:latin typeface="Arial" charset="0"/>
                </a:rPr>
                <a:t> 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2041525" y="3341688"/>
              <a:ext cx="6238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latin typeface="Arial" charset="0"/>
                </a:rPr>
                <a:t> </a:t>
              </a:r>
              <a:r>
                <a:rPr lang="en-US" b="1" i="1" dirty="0">
                  <a:latin typeface="Arial" charset="0"/>
                </a:rPr>
                <a:t>m 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2230438" y="4678363"/>
              <a:ext cx="185737" cy="1857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4648107" y="990600"/>
            <a:ext cx="38843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800000"/>
                </a:solidFill>
              </a:rPr>
              <a:t>One mass+ </a:t>
            </a:r>
            <a:r>
              <a:rPr lang="en-US" sz="2800" b="1" dirty="0" smtClean="0">
                <a:solidFill>
                  <a:srgbClr val="800000"/>
                </a:solidFill>
              </a:rPr>
              <a:t>Many springs</a:t>
            </a:r>
            <a:endParaRPr lang="en-US" sz="2800" b="1" dirty="0">
              <a:solidFill>
                <a:srgbClr val="8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1494284" y="3467100"/>
            <a:ext cx="6019800" cy="1588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5529007" y="2819400"/>
            <a:ext cx="636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atin typeface="Arial" charset="0"/>
              </a:rPr>
              <a:t> </a:t>
            </a:r>
            <a:r>
              <a:rPr lang="en-US" b="1" i="1" dirty="0" smtClean="0">
                <a:latin typeface="Arial" charset="0"/>
              </a:rPr>
              <a:t>k</a:t>
            </a:r>
            <a:r>
              <a:rPr lang="en-US" b="1" baseline="-25000" dirty="0" smtClean="0">
                <a:latin typeface="Arial" charset="0"/>
              </a:rPr>
              <a:t>1</a:t>
            </a:r>
            <a:r>
              <a:rPr lang="en-US" b="1" dirty="0" smtClean="0">
                <a:latin typeface="Arial" charset="0"/>
              </a:rPr>
              <a:t> </a:t>
            </a:r>
            <a:endParaRPr lang="en-US" b="1" dirty="0">
              <a:latin typeface="Arial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6754093" y="2668587"/>
            <a:ext cx="636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atin typeface="Arial" charset="0"/>
              </a:rPr>
              <a:t> </a:t>
            </a:r>
            <a:r>
              <a:rPr lang="en-US" b="1" i="1" dirty="0" smtClean="0">
                <a:latin typeface="Arial" charset="0"/>
              </a:rPr>
              <a:t>k</a:t>
            </a:r>
            <a:r>
              <a:rPr lang="en-US" b="1" baseline="-25000" dirty="0" smtClean="0">
                <a:latin typeface="Arial" charset="0"/>
              </a:rPr>
              <a:t>2</a:t>
            </a:r>
            <a:r>
              <a:rPr lang="en-US" b="1" dirty="0" smtClean="0">
                <a:latin typeface="Arial" charset="0"/>
              </a:rPr>
              <a:t> </a:t>
            </a:r>
            <a:endParaRPr lang="en-US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9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219200" y="609600"/>
            <a:ext cx="65380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dirty="0"/>
              <a:t>Why this particular type of force ?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3528" y="2420888"/>
            <a:ext cx="81789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For any arbitrary time varying </a:t>
            </a:r>
            <a:r>
              <a:rPr lang="en-US" sz="3200" dirty="0" smtClean="0"/>
              <a:t>periodic force </a:t>
            </a:r>
            <a:r>
              <a:rPr lang="en-US" sz="3200" i="1" dirty="0" smtClean="0"/>
              <a:t>F(t)</a:t>
            </a:r>
            <a:endParaRPr lang="en-US" sz="3200" i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384105"/>
              </p:ext>
            </p:extLst>
          </p:nvPr>
        </p:nvGraphicFramePr>
        <p:xfrm>
          <a:off x="1682750" y="3733800"/>
          <a:ext cx="60436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1600200" imgH="431640" progId="Equation.DSMT4">
                  <p:embed/>
                </p:oleObj>
              </mc:Choice>
              <mc:Fallback>
                <p:oleObj name="Equation" r:id="rId3" imgW="160020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733800"/>
                        <a:ext cx="6043613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8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971600" y="188640"/>
            <a:ext cx="75608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Two mass, three spring (coupled oscillator)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6899"/>
              </p:ext>
            </p:extLst>
          </p:nvPr>
        </p:nvGraphicFramePr>
        <p:xfrm>
          <a:off x="2514600" y="3617640"/>
          <a:ext cx="4397375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0" name="Equation" r:id="rId3" imgW="1586811" imgH="482391" progId="Equation.3">
                  <p:embed/>
                </p:oleObj>
              </mc:Choice>
              <mc:Fallback>
                <p:oleObj name="Equation" r:id="rId3" imgW="1586811" imgH="482391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617640"/>
                        <a:ext cx="4397375" cy="1338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733800" y="5522640"/>
            <a:ext cx="1066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660033"/>
                </a:solidFill>
              </a:rPr>
              <a:t>SHM           term             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038600" y="4913040"/>
            <a:ext cx="168275" cy="533400"/>
          </a:xfrm>
          <a:prstGeom prst="downArrow">
            <a:avLst>
              <a:gd name="adj1" fmla="val 50000"/>
              <a:gd name="adj2" fmla="val 79245"/>
            </a:avLst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715000" y="4913040"/>
            <a:ext cx="228600" cy="533400"/>
          </a:xfrm>
          <a:prstGeom prst="downArrow">
            <a:avLst>
              <a:gd name="adj1" fmla="val 50000"/>
              <a:gd name="adj2" fmla="val 58333"/>
            </a:avLst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44726"/>
              </p:ext>
            </p:extLst>
          </p:nvPr>
        </p:nvGraphicFramePr>
        <p:xfrm>
          <a:off x="2057400" y="798240"/>
          <a:ext cx="48006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1" name="Bitmap Image" r:id="rId5" imgW="4114286" imgH="1980952" progId="PBrush">
                  <p:embed/>
                </p:oleObj>
              </mc:Choice>
              <mc:Fallback>
                <p:oleObj name="Bitmap Image" r:id="rId5" imgW="4114286" imgH="198095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798240"/>
                        <a:ext cx="4800600" cy="231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886200" y="2779440"/>
            <a:ext cx="457200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5257800" y="2779440"/>
            <a:ext cx="457200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2895600" y="1331640"/>
            <a:ext cx="457200" cy="0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4038600" y="1331640"/>
            <a:ext cx="457200" cy="0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038600" y="1179240"/>
            <a:ext cx="381000" cy="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>
            <a:off x="4724400" y="1331640"/>
            <a:ext cx="457200" cy="0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H="1">
            <a:off x="5486400" y="1331640"/>
            <a:ext cx="457200" cy="0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4800600" y="1179240"/>
            <a:ext cx="381000" cy="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5334000" y="5522640"/>
            <a:ext cx="183028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0033"/>
                </a:solidFill>
              </a:rPr>
              <a:t>Coupling           term             </a:t>
            </a:r>
          </a:p>
        </p:txBody>
      </p:sp>
    </p:spTree>
    <p:extLst>
      <p:ext uri="{BB962C8B-B14F-4D97-AF65-F5344CB8AC3E}">
        <p14:creationId xmlns:p14="http://schemas.microsoft.com/office/powerpoint/2010/main" val="94277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389063" y="533400"/>
          <a:ext cx="152400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2" name="Equation" r:id="rId3" imgW="507780" imgH="393529" progId="Equation.3">
                  <p:embed/>
                </p:oleObj>
              </mc:Choice>
              <mc:Fallback>
                <p:oleObj name="Equation" r:id="rId3" imgW="507780" imgH="393529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533400"/>
                        <a:ext cx="1524000" cy="1179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09600" y="863600"/>
            <a:ext cx="6572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/>
              <a:t>Let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0" y="939800"/>
            <a:ext cx="50938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660033"/>
                </a:solidFill>
              </a:rPr>
              <a:t>Natural freq. of each </a:t>
            </a:r>
            <a:r>
              <a:rPr lang="en-US" sz="2800" b="1" dirty="0" smtClean="0">
                <a:solidFill>
                  <a:srgbClr val="660033"/>
                </a:solidFill>
              </a:rPr>
              <a:t>spring-mass</a:t>
            </a:r>
            <a:endParaRPr lang="en-US" sz="2800" b="1" dirty="0">
              <a:solidFill>
                <a:srgbClr val="660033"/>
              </a:solidFill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058988" y="1636713"/>
          <a:ext cx="4799012" cy="241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3" name="Equation" r:id="rId5" imgW="1612900" imgH="812800" progId="Equation.3">
                  <p:embed/>
                </p:oleObj>
              </mc:Choice>
              <mc:Fallback>
                <p:oleObj name="Equation" r:id="rId5" imgW="1612900" imgH="812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88" y="1636713"/>
                        <a:ext cx="4799012" cy="241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2743200" y="4191000"/>
          <a:ext cx="46228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4" name="Equation" r:id="rId7" imgW="1562100" imgH="254000" progId="Equation.DSMT4">
                  <p:embed/>
                </p:oleObj>
              </mc:Choice>
              <mc:Fallback>
                <p:oleObj name="Equation" r:id="rId7" imgW="1562100" imgH="2540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191000"/>
                        <a:ext cx="462280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00138" y="4352925"/>
            <a:ext cx="13128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660033"/>
                </a:solidFill>
              </a:rPr>
              <a:t>Adding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33400" y="5486400"/>
            <a:ext cx="1984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660033"/>
                </a:solidFill>
              </a:rPr>
              <a:t>Subtracting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2667000" y="5105400"/>
          <a:ext cx="6096000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5" name="Equation" r:id="rId9" imgW="2095500" imgH="431800" progId="Equation.DSMT4">
                  <p:embed/>
                </p:oleObj>
              </mc:Choice>
              <mc:Fallback>
                <p:oleObj name="Equation" r:id="rId9" imgW="2095500" imgH="431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105400"/>
                        <a:ext cx="6096000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382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4125913" y="904875"/>
          <a:ext cx="2570162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Equation" r:id="rId3" imgW="748975" imgH="482391" progId="Equation.3">
                  <p:embed/>
                </p:oleObj>
              </mc:Choice>
              <mc:Fallback>
                <p:oleObj name="Equation" r:id="rId3" imgW="748975" imgH="482391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5913" y="904875"/>
                        <a:ext cx="2570162" cy="165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787775" y="3549650"/>
          <a:ext cx="484505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Equation" r:id="rId5" imgW="1384300" imgH="685800" progId="Equation.DSMT4">
                  <p:embed/>
                </p:oleObj>
              </mc:Choice>
              <mc:Fallback>
                <p:oleObj name="Equation" r:id="rId5" imgW="1384300" imgH="685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7775" y="3549650"/>
                        <a:ext cx="4845050" cy="240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3400" y="711200"/>
            <a:ext cx="34147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660033"/>
                </a:solidFill>
              </a:rPr>
              <a:t>Normal Co-ordinates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09600" y="3276600"/>
            <a:ext cx="2406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660033"/>
                </a:solidFill>
              </a:rPr>
              <a:t>Normal modes</a:t>
            </a:r>
          </a:p>
        </p:txBody>
      </p:sp>
    </p:spTree>
    <p:extLst>
      <p:ext uri="{BB962C8B-B14F-4D97-AF65-F5344CB8AC3E}">
        <p14:creationId xmlns:p14="http://schemas.microsoft.com/office/powerpoint/2010/main" val="8007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249070" y="457200"/>
            <a:ext cx="50661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dirty="0"/>
              <a:t>Normal mode frequencies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6332" y="1441764"/>
                <a:ext cx="2377254" cy="191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00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IN" sz="4000" i="1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/>
                          <a:sym typeface="Symbo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40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4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4000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4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332" y="1441764"/>
                <a:ext cx="2377254" cy="1911036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r="-112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52800" y="4184964"/>
                <a:ext cx="3663182" cy="191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00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IN" sz="4000" i="1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/>
                              <a:sym typeface="Symbol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/>
                          <a:sym typeface="Symbo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40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4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4000" b="0" i="1" smtClean="0">
                                  <a:latin typeface="Cambria Math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000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4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184964"/>
                <a:ext cx="3663182" cy="191103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r="-69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3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118373"/>
            <a:ext cx="2562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Alternatively</a:t>
            </a:r>
            <a:endParaRPr lang="en-IN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52361" y="980728"/>
                <a:ext cx="7515902" cy="1068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𝑚</m:t>
                      </m:r>
                      <m:d>
                        <m:dPr>
                          <m:ctrlPr>
                            <a:rPr lang="en-IN" sz="32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32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IN" sz="32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IN" sz="3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IN" sz="32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IN" sz="3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IN" sz="32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3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32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3200" dirty="0"/>
                            <m:t> </m:t>
                          </m:r>
                        </m:e>
                      </m:d>
                      <m:d>
                        <m:dPr>
                          <m:ctrlPr>
                            <a:rPr lang="en-IN" sz="32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32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32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61" y="980728"/>
                <a:ext cx="7515902" cy="1068178"/>
              </a:xfrm>
              <a:prstGeom prst="rect">
                <a:avLst/>
              </a:prstGeom>
              <a:blipFill rotWithShape="1">
                <a:blip r:embed="rId2"/>
                <a:stretch>
                  <a:fillRect r="-17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136117" y="2252579"/>
                <a:ext cx="2736390" cy="600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IN" sz="32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r>
                        <a:rPr lang="en-US" sz="3200" b="0" i="1" smtClean="0">
                          <a:latin typeface="Cambria Math"/>
                        </a:rPr>
                        <m:t>𝐾𝑋</m:t>
                      </m:r>
                      <m:r>
                        <a:rPr lang="en-US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17" y="2252579"/>
                <a:ext cx="2736390" cy="600357"/>
              </a:xfrm>
              <a:prstGeom prst="rect">
                <a:avLst/>
              </a:prstGeom>
              <a:blipFill rotWithShape="1">
                <a:blip r:embed="rId3"/>
                <a:stretch>
                  <a:fillRect t="-11224" r="-7350" b="-32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259632" y="3180002"/>
                <a:ext cx="1771895" cy="951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/>
                        </a:rPr>
                        <m:t>X</m:t>
                      </m:r>
                      <m:r>
                        <a:rPr lang="en-US" sz="3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IN" sz="3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3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IN" sz="30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IN" sz="3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IN" sz="30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IN" sz="3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3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180002"/>
                <a:ext cx="1771895" cy="951030"/>
              </a:xfrm>
              <a:prstGeom prst="rect">
                <a:avLst/>
              </a:prstGeom>
              <a:blipFill rotWithShape="1">
                <a:blip r:embed="rId4"/>
                <a:stretch>
                  <a:fillRect r="-106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664201" y="3164964"/>
                <a:ext cx="4664995" cy="984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smtClean="0">
                          <a:latin typeface="Cambria Math"/>
                        </a:rPr>
                        <m:t>K</m:t>
                      </m:r>
                      <m:r>
                        <a:rPr lang="en-US" sz="3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IN" sz="3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3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0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3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3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30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30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3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3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3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3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201" y="3164964"/>
                <a:ext cx="4664995" cy="984116"/>
              </a:xfrm>
              <a:prstGeom prst="rect">
                <a:avLst/>
              </a:prstGeom>
              <a:blipFill rotWithShape="1">
                <a:blip r:embed="rId5"/>
                <a:stretch>
                  <a:fillRect r="-37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3276463" y="4582869"/>
                <a:ext cx="1943609" cy="568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/>
                        </a:rPr>
                        <m:t>X</m:t>
                      </m:r>
                      <m:r>
                        <a:rPr lang="en-US" sz="3000" b="0" i="1" smtClean="0">
                          <a:latin typeface="Cambria Math"/>
                        </a:rPr>
                        <m:t>=</m:t>
                      </m:r>
                      <m:r>
                        <a:rPr lang="en-US" sz="30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l-GR" sz="30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sz="30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IN" sz="3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63" y="4582869"/>
                <a:ext cx="1943609" cy="568938"/>
              </a:xfrm>
              <a:prstGeom prst="rect">
                <a:avLst/>
              </a:prstGeom>
              <a:blipFill rotWithShape="1">
                <a:blip r:embed="rId6"/>
                <a:stretch>
                  <a:fillRect t="-11828" r="-9718" b="-322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355848" y="4653136"/>
            <a:ext cx="2090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Trial solution: </a:t>
            </a:r>
            <a:endParaRPr lang="en-I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258768" y="5661248"/>
                <a:ext cx="4617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(−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/>
                        </a:rPr>
                        <m:t>𝑚</m:t>
                      </m:r>
                      <m:r>
                        <a:rPr lang="en-US" sz="3600" b="0" i="1" smtClean="0">
                          <a:latin typeface="Cambria Math"/>
                        </a:rPr>
                        <m:t>+</m:t>
                      </m:r>
                      <m:r>
                        <a:rPr lang="en-US" sz="3600" b="0" i="1" smtClean="0">
                          <a:latin typeface="Cambria Math"/>
                        </a:rPr>
                        <m:t>𝐾</m:t>
                      </m:r>
                      <m:r>
                        <a:rPr lang="en-US" sz="3600" b="0" i="1" smtClean="0">
                          <a:latin typeface="Cambria Math"/>
                        </a:rPr>
                        <m:t>)</m:t>
                      </m:r>
                      <m:r>
                        <a:rPr lang="en-US" sz="3600" i="1">
                          <a:latin typeface="Cambria Math"/>
                        </a:rPr>
                        <m:t>𝐴</m:t>
                      </m:r>
                      <m:r>
                        <a:rPr lang="en-US" sz="36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768" y="5661248"/>
                <a:ext cx="4617488" cy="646331"/>
              </a:xfrm>
              <a:prstGeom prst="rect">
                <a:avLst/>
              </a:prstGeom>
              <a:blipFill rotWithShape="1">
                <a:blip r:embed="rId7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652120" y="4653136"/>
            <a:ext cx="3195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Times New Roman" pitchFamily="18" charset="0"/>
              </a:rPr>
              <a:t>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/>
              <a:t> – Amplitude vector)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3166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33400" y="2636912"/>
                <a:ext cx="7826502" cy="11880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IN" sz="32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3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32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en-US" sz="3200" b="0" i="1" smtClean="0">
                                        <a:latin typeface="Cambria Math"/>
                                        <a:sym typeface="Symbol"/>
                                      </a:rPr>
                                      <m:t>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32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en-US" sz="3200" i="1">
                                        <a:latin typeface="Cambria Math"/>
                                        <a:sym typeface="Symbol"/>
                                      </a:rPr>
                                      <m:t></m:t>
                                    </m:r>
                                  </m:e>
                                  <m:sup>
                                    <m:r>
                                      <a:rPr lang="en-US" sz="32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3200" dirty="0"/>
                            <m:t> </m:t>
                          </m:r>
                        </m:e>
                      </m:d>
                      <m:r>
                        <a:rPr lang="en-US" sz="3200" b="0" i="1" dirty="0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36912"/>
                <a:ext cx="7826502" cy="1188018"/>
              </a:xfrm>
              <a:prstGeom prst="rect">
                <a:avLst/>
              </a:prstGeom>
              <a:blipFill rotWithShape="1">
                <a:blip r:embed="rId2"/>
                <a:stretch>
                  <a:fillRect r="-2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95400" y="4879578"/>
                <a:ext cx="1949701" cy="154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sym typeface="Symbo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32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32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3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879578"/>
                <a:ext cx="1949701" cy="1547347"/>
              </a:xfrm>
              <a:prstGeom prst="rect">
                <a:avLst/>
              </a:prstGeom>
              <a:blipFill rotWithShape="1">
                <a:blip r:embed="rId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181600" y="4797152"/>
                <a:ext cx="2965042" cy="154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sym typeface="Symbol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sym typeface="Symbol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32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32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3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797152"/>
                <a:ext cx="2965042" cy="1547347"/>
              </a:xfrm>
              <a:prstGeom prst="rect">
                <a:avLst/>
              </a:prstGeom>
              <a:blipFill rotWithShape="1">
                <a:blip r:embed="rId4"/>
                <a:stretch>
                  <a:fillRect r="-65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17024" y="332656"/>
            <a:ext cx="43412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For non-trivial solution of </a:t>
            </a:r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600" dirty="0" smtClean="0"/>
              <a:t>: </a:t>
            </a:r>
            <a:endParaRPr lang="en-IN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699792" y="1340768"/>
                <a:ext cx="45338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𝑑𝑒𝑡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  <a:sym typeface="Symbol"/>
                                </a:rPr>
                                <m:t>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𝑚</m:t>
                          </m:r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340768"/>
                <a:ext cx="4533870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14151" r="-4973" b="-34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922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81000"/>
            <a:ext cx="2348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Solutions:</a:t>
            </a:r>
            <a:endParaRPr lang="en-IN" sz="4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79843" y="1447800"/>
                <a:ext cx="399013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/>
                                      <a:sym typeface="Symbol"/>
                                    </a:rPr>
                                    <m:t>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3000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/>
                                      <a:sym typeface="Symbol"/>
                                    </a:rPr>
                                    <m:t>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/>
                                      <a:sym typeface="Symbol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3000" b="0" dirty="0" smtClean="0"/>
              </a:p>
              <a:p>
                <a:endParaRPr lang="en-US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3000">
                          <a:latin typeface="Cambria Math"/>
                        </a:rPr>
                        <m:t>cos</m:t>
                      </m:r>
                      <m:r>
                        <a:rPr lang="en-US" sz="3000" i="1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US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/>
                              <a:sym typeface="Symbol"/>
                            </a:rPr>
                            <m:t>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  <a:sym typeface="Symbol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/>
                        </a:rPr>
                        <m:t>𝑡</m:t>
                      </m:r>
                      <m:r>
                        <a:rPr lang="en-US" sz="3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/>
                              <a:sym typeface="Symbol"/>
                            </a:rPr>
                            <m:t>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  <a:sym typeface="Symbol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3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843" y="1447800"/>
                <a:ext cx="3990131" cy="1200329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t="-6122" r="-3053" b="-153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3886200"/>
                <a:ext cx="7713907" cy="2282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/>
                                          <a:sym typeface="Symbol"/>
                                        </a:rPr>
                                        <m:t>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0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3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/>
                                          <a:sym typeface="Symbol"/>
                                        </a:rPr>
                                        <m:t>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  <a:sym typeface="Symbol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3000">
                              <a:latin typeface="Cambria Math"/>
                              <a:sym typeface="Symbol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3000">
                              <a:latin typeface="Cambria Math"/>
                            </a:rPr>
                            <m:t>cos</m:t>
                          </m:r>
                          <m:r>
                            <a:rPr lang="en-US" sz="3000" i="1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  <a:sym typeface="Symbol"/>
                                </a:rPr>
                                <m:t>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  <a:sym typeface="Symbol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000" i="1">
                              <a:latin typeface="Cambria Math"/>
                            </a:rPr>
                            <m:t>𝑡</m:t>
                          </m:r>
                          <m:r>
                            <a:rPr lang="en-US" sz="3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  <a:sym typeface="Symbol"/>
                                </a:rPr>
                                <m:t>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  <a:sym typeface="Symbol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000" i="1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3000" b="0" dirty="0" smtClean="0"/>
              </a:p>
              <a:p>
                <a:endParaRPr lang="en-US" sz="3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/>
                                          <a:sym typeface="Symbol"/>
                                        </a:rPr>
                                        <m:t>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0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3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/>
                                          <a:sym typeface="Symbol"/>
                                        </a:rPr>
                                        <m:t>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/>
                                          <a:sym typeface="Symbol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3000" b="0" i="0" smtClean="0">
                              <a:latin typeface="Cambria Math"/>
                              <a:sym typeface="Symbo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3000">
                              <a:latin typeface="Cambria Math"/>
                            </a:rPr>
                            <m:t>cos</m:t>
                          </m:r>
                          <m:r>
                            <a:rPr lang="en-US" sz="3000" i="1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  <a:sym typeface="Symbol"/>
                                </a:rPr>
                                <m:t>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  <a:sym typeface="Symbol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000" i="1">
                              <a:latin typeface="Cambria Math"/>
                            </a:rPr>
                            <m:t>𝑡</m:t>
                          </m:r>
                          <m:r>
                            <a:rPr lang="en-US" sz="3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  <a:sym typeface="Symbol"/>
                                </a:rPr>
                                <m:t>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  <a:sym typeface="Symbol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000" i="1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886200"/>
                <a:ext cx="7713907" cy="228267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897" r="-1423" b="-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3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228600"/>
            <a:ext cx="6404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To selectively excite a normal mode…</a:t>
            </a:r>
            <a:endParaRPr lang="en-I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5928" y="3063657"/>
                <a:ext cx="2699072" cy="31085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𝑎</m:t>
                    </m:r>
                    <m:func>
                      <m:funcPr>
                        <m:ctrlPr>
                          <a:rPr lang="en-US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sym typeface="Symbol"/>
                              </a:rPr>
                              <m:t>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sz="2800" b="0" dirty="0" smtClean="0"/>
                  <a:t>, </a:t>
                </a:r>
              </a:p>
              <a:p>
                <a:pPr algn="ctr"/>
                <a:endParaRPr lang="en-US" sz="280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𝑎</m:t>
                    </m:r>
                    <m:func>
                      <m:funcPr>
                        <m:ctrlPr>
                          <a:rPr lang="en-US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sym typeface="Symbol"/>
                              </a:rPr>
                              <m:t>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sz="2800" dirty="0" smtClean="0"/>
                  <a:t> </a:t>
                </a:r>
              </a:p>
              <a:p>
                <a:pPr algn="ctr"/>
                <a:endParaRPr lang="en-US" sz="280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sym typeface="Symbol"/>
                                </a:rPr>
                                <m:t>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pPr algn="ctr"/>
                <a:endParaRPr lang="en-US" sz="28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sz="2800" i="1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=0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28" y="3063657"/>
                <a:ext cx="2699072" cy="3108543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t="-1563" r="-2921" b="-42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68050" y="1219200"/>
                <a:ext cx="475175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800" dirty="0" smtClean="0"/>
                  <a:t>For the low frequency mode:</a:t>
                </a:r>
              </a:p>
              <a:p>
                <a:endParaRPr lang="en-US" sz="2800" dirty="0" smtClean="0"/>
              </a:p>
              <a:p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at t=0, x</a:t>
                </a:r>
                <a:r>
                  <a:rPr lang="en-US" sz="2800" i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=a, x</a:t>
                </a:r>
                <a:r>
                  <a:rPr lang="en-US" sz="2800" i="1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=a,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̇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=0</m:t>
                    </m:r>
                  </m:oMath>
                </a14:m>
                <a:endParaRPr lang="en-IN" sz="28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50" y="1219200"/>
                <a:ext cx="4751750" cy="138499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2564" t="-4405" r="-3205" b="-114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6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219200" y="764704"/>
                <a:ext cx="513749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2. For the high frequency mode:</a:t>
                </a:r>
              </a:p>
              <a:p>
                <a:endParaRPr lang="en-US" sz="2800" dirty="0" smtClean="0"/>
              </a:p>
              <a:p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   at t=0, x</a:t>
                </a:r>
                <a:r>
                  <a:rPr lang="en-US" sz="2800" i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=a, x</a:t>
                </a:r>
                <a:r>
                  <a:rPr lang="en-US" sz="2800" i="1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=-a,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̇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=0</m:t>
                    </m:r>
                  </m:oMath>
                </a14:m>
                <a:endParaRPr lang="en-IN" sz="28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764704"/>
                <a:ext cx="5137497" cy="1384995"/>
              </a:xfrm>
              <a:prstGeom prst="rect">
                <a:avLst/>
              </a:prstGeom>
              <a:blipFill rotWithShape="1">
                <a:blip r:embed="rId2"/>
                <a:stretch>
                  <a:fillRect l="-2372" t="-4386" r="-5931" b="-109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944099" y="2761561"/>
                <a:ext cx="2923301" cy="31085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𝑎</m:t>
                    </m:r>
                    <m:func>
                      <m:funcPr>
                        <m:ctrlPr>
                          <a:rPr lang="en-US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sym typeface="Symbol"/>
                              </a:rPr>
                              <m:t>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sz="2800" b="0" dirty="0" smtClean="0"/>
                  <a:t>, </a:t>
                </a:r>
                <a:endParaRPr lang="en-US" sz="2800" i="1" dirty="0" smtClean="0">
                  <a:latin typeface="Cambria Math"/>
                </a:endParaRPr>
              </a:p>
              <a:p>
                <a:pPr algn="ctr"/>
                <a:endParaRPr lang="en-US" sz="280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𝑎</m:t>
                    </m:r>
                    <m:func>
                      <m:funcPr>
                        <m:ctrlPr>
                          <a:rPr lang="en-US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sym typeface="Symbol"/>
                              </a:rPr>
                              <m:t>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sz="2800" b="0" dirty="0" smtClean="0"/>
                  <a:t> </a:t>
                </a:r>
                <a:r>
                  <a:rPr lang="en-US" sz="2800" dirty="0" smtClean="0"/>
                  <a:t>, </a:t>
                </a:r>
                <a:endParaRPr lang="en-US" sz="2800" i="1" dirty="0" smtClean="0">
                  <a:latin typeface="Cambria Math"/>
                </a:endParaRPr>
              </a:p>
              <a:p>
                <a:pPr algn="ctr"/>
                <a:endParaRPr lang="en-US" sz="280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800" b="0" dirty="0" smtClean="0"/>
                  <a:t>, </a:t>
                </a:r>
              </a:p>
              <a:p>
                <a:pPr algn="ctr"/>
                <a:r>
                  <a:rPr lang="en-US" sz="2800" i="1" dirty="0" smtClean="0">
                    <a:latin typeface="Cambria Math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sz="2800">
                              <a:latin typeface="Cambria Math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sym typeface="Symbol"/>
                                </a:rPr>
                                <m:t>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  <a:sym typeface="Symbol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99" y="2761561"/>
                <a:ext cx="2923301" cy="3108543"/>
              </a:xfrm>
              <a:prstGeom prst="rect">
                <a:avLst/>
              </a:prstGeom>
              <a:blipFill rotWithShape="1">
                <a:blip r:embed="rId3"/>
                <a:stretch>
                  <a:fillRect t="-1758" r="-6846" b="-42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8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19200" y="381000"/>
                <a:ext cx="501727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2. For a mixed mode:</a:t>
                </a:r>
              </a:p>
              <a:p>
                <a:endParaRPr lang="en-US" sz="2800" dirty="0" smtClean="0"/>
              </a:p>
              <a:p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   at t=0, x</a:t>
                </a:r>
                <a:r>
                  <a:rPr lang="en-US" sz="2800" i="1" baseline="-25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=a, x</a:t>
                </a:r>
                <a:r>
                  <a:rPr lang="en-US" sz="2800" i="1" baseline="-25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800" i="1" dirty="0" smtClean="0">
                    <a:latin typeface="Times New Roman" pitchFamily="18" charset="0"/>
                    <a:cs typeface="Times New Roman" pitchFamily="18" charset="0"/>
                  </a:rPr>
                  <a:t>=0,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̇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=0</m:t>
                    </m:r>
                  </m:oMath>
                </a14:m>
                <a:endParaRPr lang="en-IN" sz="28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81000"/>
                <a:ext cx="5017271" cy="138499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2430" t="-3965" r="-1337" b="-11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55675" y="4508500"/>
          <a:ext cx="42592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7" name="Equation" r:id="rId4" imgW="1663560" imgH="393480" progId="Equation.DSMT4">
                  <p:embed/>
                </p:oleObj>
              </mc:Choice>
              <mc:Fallback>
                <p:oleObj name="Equation" r:id="rId4" imgW="1663560" imgH="393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4508500"/>
                        <a:ext cx="425926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63687" y="3212976"/>
          <a:ext cx="5105599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8" name="Equation" r:id="rId6" imgW="1993680" imgH="393480" progId="Equation.DSMT4">
                  <p:embed/>
                </p:oleObj>
              </mc:Choice>
              <mc:Fallback>
                <p:oleObj name="Equation" r:id="rId6" imgW="199368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7" y="3212976"/>
                        <a:ext cx="5105599" cy="10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1403648" y="2276872"/>
          <a:ext cx="42275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9" name="Equation" r:id="rId8" imgW="1650960" imgH="393480" progId="Equation.DSMT4">
                  <p:embed/>
                </p:oleObj>
              </mc:Choice>
              <mc:Fallback>
                <p:oleObj name="Equation" r:id="rId8" imgW="165096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276872"/>
                        <a:ext cx="422751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1355725" y="5516563"/>
          <a:ext cx="520223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0" name="Equation" r:id="rId10" imgW="2031840" imgH="393480" progId="Equation.DSMT4">
                  <p:embed/>
                </p:oleObj>
              </mc:Choice>
              <mc:Fallback>
                <p:oleObj name="Equation" r:id="rId10" imgW="203184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5516563"/>
                        <a:ext cx="5202238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47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09600" y="609600"/>
            <a:ext cx="75168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/>
              <a:t>Equation of motion for forced harmonic oscillators 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906296"/>
              </p:ext>
            </p:extLst>
          </p:nvPr>
        </p:nvGraphicFramePr>
        <p:xfrm>
          <a:off x="2286000" y="1524000"/>
          <a:ext cx="4972050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3" imgW="1244600" imgH="419100" progId="Equation.DSMT4">
                  <p:embed/>
                </p:oleObj>
              </mc:Choice>
              <mc:Fallback>
                <p:oleObj name="Equation" r:id="rId3" imgW="1244600" imgH="4191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24000"/>
                        <a:ext cx="4972050" cy="167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81000" y="3987225"/>
            <a:ext cx="23982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Driving force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906370"/>
              </p:ext>
            </p:extLst>
          </p:nvPr>
        </p:nvGraphicFramePr>
        <p:xfrm>
          <a:off x="3757613" y="4073525"/>
          <a:ext cx="4029075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5" imgW="1091880" imgH="507960" progId="Equation.DSMT4">
                  <p:embed/>
                </p:oleObj>
              </mc:Choice>
              <mc:Fallback>
                <p:oleObj name="Equation" r:id="rId5" imgW="1091880" imgH="5079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613" y="4073525"/>
                        <a:ext cx="4029075" cy="164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83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523338"/>
              </p:ext>
            </p:extLst>
          </p:nvPr>
        </p:nvGraphicFramePr>
        <p:xfrm>
          <a:off x="762000" y="1166812"/>
          <a:ext cx="3403600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Bitmap Image" r:id="rId3" imgW="4019048" imgH="5466667" progId="PBrush">
                  <p:embed/>
                </p:oleObj>
              </mc:Choice>
              <mc:Fallback>
                <p:oleObj name="Bitmap Image" r:id="rId3" imgW="4019048" imgH="546666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66812"/>
                        <a:ext cx="3403600" cy="46291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8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830910"/>
              </p:ext>
            </p:extLst>
          </p:nvPr>
        </p:nvGraphicFramePr>
        <p:xfrm>
          <a:off x="4337050" y="1863725"/>
          <a:ext cx="44323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1" name="Equation" r:id="rId5" imgW="1600200" imgH="812800" progId="Equation.DSMT4">
                  <p:embed/>
                </p:oleObj>
              </mc:Choice>
              <mc:Fallback>
                <p:oleObj name="Equation" r:id="rId5" imgW="1600200" imgH="812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1863725"/>
                        <a:ext cx="4432300" cy="225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572000" y="1344612"/>
            <a:ext cx="31321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660033"/>
                </a:solidFill>
              </a:rPr>
              <a:t>Equation of motion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34000" y="4824412"/>
            <a:ext cx="302839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660033"/>
                </a:solidFill>
              </a:rPr>
              <a:t>SHO           </a:t>
            </a:r>
            <a:r>
              <a:rPr lang="en-US" sz="2800" b="1" dirty="0">
                <a:solidFill>
                  <a:srgbClr val="660033"/>
                </a:solidFill>
              </a:rPr>
              <a:t>Coupling</a:t>
            </a:r>
          </a:p>
          <a:p>
            <a:r>
              <a:rPr lang="en-US" sz="2800" b="1" dirty="0">
                <a:solidFill>
                  <a:srgbClr val="660033"/>
                </a:solidFill>
              </a:rPr>
              <a:t>term             </a:t>
            </a:r>
            <a:r>
              <a:rPr lang="en-US" sz="2800" b="1" dirty="0" err="1">
                <a:solidFill>
                  <a:srgbClr val="660033"/>
                </a:solidFill>
              </a:rPr>
              <a:t>term</a:t>
            </a:r>
            <a:endParaRPr lang="en-US" sz="2800" b="1" dirty="0">
              <a:solidFill>
                <a:srgbClr val="660033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867400" y="4214812"/>
            <a:ext cx="228600" cy="533400"/>
          </a:xfrm>
          <a:prstGeom prst="downArrow">
            <a:avLst>
              <a:gd name="adj1" fmla="val 50000"/>
              <a:gd name="adj2" fmla="val 58333"/>
            </a:avLst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543800" y="4138612"/>
            <a:ext cx="228600" cy="533400"/>
          </a:xfrm>
          <a:prstGeom prst="downArrow">
            <a:avLst>
              <a:gd name="adj1" fmla="val 50000"/>
              <a:gd name="adj2" fmla="val 58333"/>
            </a:avLst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18125" y="5957887"/>
            <a:ext cx="26003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/>
              <a:t>With assumption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905000" y="228600"/>
            <a:ext cx="55964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Example: Coupled </a:t>
            </a:r>
            <a:r>
              <a:rPr lang="en-US" sz="36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Pendula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9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045115"/>
              </p:ext>
            </p:extLst>
          </p:nvPr>
        </p:nvGraphicFramePr>
        <p:xfrm>
          <a:off x="4267200" y="1905000"/>
          <a:ext cx="4419600" cy="363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Bitmap Image" r:id="rId3" imgW="3657143" imgH="3010320" progId="PBrush">
                  <p:embed/>
                </p:oleObj>
              </mc:Choice>
              <mc:Fallback>
                <p:oleObj name="Bitmap Image" r:id="rId3" imgW="3657143" imgH="301032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905000"/>
                        <a:ext cx="4419600" cy="363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479925" y="358140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3400" y="3048000"/>
            <a:ext cx="3810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660033"/>
                </a:solidFill>
              </a:rPr>
              <a:t>Behavior with time for individual pendulum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105400" y="5791200"/>
            <a:ext cx="3024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1</a:t>
            </a:r>
            <a:r>
              <a:rPr lang="en-US"/>
              <a:t>(0) = 0 and  x</a:t>
            </a:r>
            <a:r>
              <a:rPr lang="en-US" baseline="-25000"/>
              <a:t>2</a:t>
            </a:r>
            <a:r>
              <a:rPr lang="en-US"/>
              <a:t>(0) = 1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77000" y="5334000"/>
            <a:ext cx="268288" cy="457200"/>
          </a:xfrm>
          <a:prstGeom prst="rect">
            <a:avLst/>
          </a:prstGeom>
          <a:solidFill>
            <a:srgbClr val="F4D7F9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133850" y="2362200"/>
            <a:ext cx="438150" cy="457200"/>
          </a:xfrm>
          <a:prstGeom prst="rect">
            <a:avLst/>
          </a:prstGeom>
          <a:solidFill>
            <a:srgbClr val="F4D7F9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1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057650" y="4038600"/>
            <a:ext cx="438150" cy="457200"/>
          </a:xfrm>
          <a:prstGeom prst="rect">
            <a:avLst/>
          </a:prstGeom>
          <a:solidFill>
            <a:srgbClr val="F4D7F9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729288" y="18573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5357813" y="18621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500688" y="1477963"/>
            <a:ext cx="412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T</a:t>
            </a:r>
            <a:r>
              <a:rPr lang="en-US" sz="2000" baseline="-25000"/>
              <a:t>c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029200" y="36957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6629400" y="3700463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5842000" y="3448050"/>
            <a:ext cx="646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T</a:t>
            </a:r>
            <a:r>
              <a:rPr lang="en-US" sz="2000" baseline="-25000"/>
              <a:t>B</a:t>
            </a:r>
            <a:r>
              <a:rPr lang="en-US" sz="2000"/>
              <a:t>/2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33400" y="228600"/>
            <a:ext cx="822532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Example: Coupled </a:t>
            </a:r>
            <a:r>
              <a:rPr lang="en-US" sz="36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Pendula</a:t>
            </a:r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mixed mode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4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685800" y="3962400"/>
          <a:ext cx="5486400" cy="268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8" name="Equation" r:id="rId3" imgW="1816100" imgH="889000" progId="Equation.DSMT4">
                  <p:embed/>
                </p:oleObj>
              </mc:Choice>
              <mc:Fallback>
                <p:oleObj name="Equation" r:id="rId3" imgW="1816100" imgH="8890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962400"/>
                        <a:ext cx="5486400" cy="2684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" t="6799" r="2782"/>
          <a:stretch>
            <a:fillRect/>
          </a:stretch>
        </p:blipFill>
        <p:spPr bwMode="auto">
          <a:xfrm>
            <a:off x="1219200" y="1066800"/>
            <a:ext cx="6248400" cy="2855913"/>
          </a:xfrm>
          <a:prstGeom prst="rect">
            <a:avLst/>
          </a:prstGeom>
          <a:noFill/>
          <a:ln w="38100" cmpd="dbl">
            <a:solidFill>
              <a:srgbClr val="66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67000" y="228600"/>
            <a:ext cx="4702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4400" b="1">
                <a:solidFill>
                  <a:srgbClr val="FF0000"/>
                </a:solidFill>
              </a:rPr>
              <a:t>Coupled Oscillator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219200" y="3581400"/>
            <a:ext cx="928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0000"/>
                </a:solidFill>
              </a:rPr>
              <a:t>From Pain</a:t>
            </a:r>
          </a:p>
        </p:txBody>
      </p:sp>
    </p:spTree>
    <p:extLst>
      <p:ext uri="{BB962C8B-B14F-4D97-AF65-F5344CB8AC3E}">
        <p14:creationId xmlns:p14="http://schemas.microsoft.com/office/powerpoint/2010/main" val="7971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1812925" y="879475"/>
            <a:ext cx="113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Solving</a:t>
            </a:r>
          </a:p>
        </p:txBody>
      </p: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2573338" y="1181100"/>
          <a:ext cx="59023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2" name="Equation" r:id="rId3" imgW="1917700" imgH="457200" progId="Equation.DSMT4">
                  <p:embed/>
                </p:oleObj>
              </mc:Choice>
              <mc:Fallback>
                <p:oleObj name="Equation" r:id="rId3" imgW="191770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8" y="1181100"/>
                        <a:ext cx="5902325" cy="140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6600825" y="2667000"/>
          <a:ext cx="15017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3" name="Equation" r:id="rId5" imgW="457002" imgH="203112" progId="Equation.DSMT4">
                  <p:embed/>
                </p:oleObj>
              </mc:Choice>
              <mc:Fallback>
                <p:oleObj name="Equation" r:id="rId5" imgW="457002" imgH="203112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2667000"/>
                        <a:ext cx="1501775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1812925" y="3089275"/>
            <a:ext cx="99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Where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3316288" y="2743200"/>
          <a:ext cx="22955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4" name="Equation" r:id="rId7" imgW="723586" imgH="888614" progId="Equation.DSMT4">
                  <p:embed/>
                </p:oleObj>
              </mc:Choice>
              <mc:Fallback>
                <p:oleObj name="Equation" r:id="rId7" imgW="723586" imgH="888614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288" y="2743200"/>
                        <a:ext cx="2295525" cy="281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31"/>
          <p:cNvSpPr txBox="1">
            <a:spLocks noChangeArrowheads="1"/>
          </p:cNvSpPr>
          <p:nvPr/>
        </p:nvSpPr>
        <p:spPr bwMode="auto">
          <a:xfrm>
            <a:off x="1812925" y="5756275"/>
            <a:ext cx="3387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i="1"/>
              <a:t>k</a:t>
            </a:r>
            <a:r>
              <a:rPr lang="en-US"/>
              <a:t>: Coefficient of Coupling</a:t>
            </a:r>
          </a:p>
        </p:txBody>
      </p:sp>
    </p:spTree>
    <p:extLst>
      <p:ext uri="{BB962C8B-B14F-4D97-AF65-F5344CB8AC3E}">
        <p14:creationId xmlns:p14="http://schemas.microsoft.com/office/powerpoint/2010/main" val="24176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oupled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10925" r="9599" b="3148"/>
          <a:stretch>
            <a:fillRect/>
          </a:stretch>
        </p:blipFill>
        <p:spPr bwMode="auto">
          <a:xfrm>
            <a:off x="914400" y="990600"/>
            <a:ext cx="7162800" cy="4419600"/>
          </a:xfrm>
          <a:prstGeom prst="rect">
            <a:avLst/>
          </a:prstGeom>
          <a:noFill/>
          <a:ln w="38100" cmpd="dbl">
            <a:solidFill>
              <a:srgbClr val="66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47800" y="5638800"/>
            <a:ext cx="62166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Variation of the current amplitude in each circuit </a:t>
            </a:r>
          </a:p>
          <a:p>
            <a:pPr eaLnBrk="1" hangingPunct="1"/>
            <a:r>
              <a:rPr lang="en-US"/>
              <a:t>near the resonant frequency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848600" y="6324600"/>
            <a:ext cx="928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0000"/>
                </a:solidFill>
              </a:rPr>
              <a:t>From Pain</a:t>
            </a:r>
          </a:p>
        </p:txBody>
      </p:sp>
    </p:spTree>
    <p:extLst>
      <p:ext uri="{BB962C8B-B14F-4D97-AF65-F5344CB8AC3E}">
        <p14:creationId xmlns:p14="http://schemas.microsoft.com/office/powerpoint/2010/main" val="254481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09600" y="482600"/>
            <a:ext cx="6405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Electrical Analog of Mechanical properties </a:t>
            </a:r>
          </a:p>
        </p:txBody>
      </p:sp>
      <p:graphicFrame>
        <p:nvGraphicFramePr>
          <p:cNvPr id="3" name="Group 58"/>
          <p:cNvGraphicFramePr>
            <a:graphicFrameLocks noGrp="1"/>
          </p:cNvGraphicFramePr>
          <p:nvPr/>
        </p:nvGraphicFramePr>
        <p:xfrm>
          <a:off x="533400" y="1066800"/>
          <a:ext cx="8229600" cy="5407025"/>
        </p:xfrm>
        <a:graphic>
          <a:graphicData uri="http://schemas.openxmlformats.org/drawingml/2006/table">
            <a:tbl>
              <a:tblPr/>
              <a:tblGrid>
                <a:gridCol w="2768600"/>
                <a:gridCol w="2692400"/>
                <a:gridCol w="2768600"/>
              </a:tblGrid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General Characteristics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Mechanical properties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Electrical property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Indep. variable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Dep. Variable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Inertia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Resistance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Stiffness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 (</a:t>
                      </a:r>
                      <a:r>
                        <a:rPr kumimoji="0" lang="en-US" sz="2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Position (</a:t>
                      </a:r>
                      <a:r>
                        <a:rPr kumimoji="0" lang="en-US" sz="2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Mass (</a:t>
                      </a:r>
                      <a:r>
                        <a:rPr kumimoji="0" lang="en-US" sz="2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Drag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coeff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Stiffness (</a:t>
                      </a:r>
                      <a:r>
                        <a:rPr kumimoji="0" lang="en-US" sz="2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3352800" y="4495800"/>
          <a:ext cx="19812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6" name="Equation" r:id="rId3" imgW="622030" imgH="253890" progId="Equation.DSMT4">
                  <p:embed/>
                </p:oleObj>
              </mc:Choice>
              <mc:Fallback>
                <p:oleObj name="Equation" r:id="rId3" imgW="622030" imgH="25389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495800"/>
                        <a:ext cx="1981200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6324600" y="4495800"/>
          <a:ext cx="20574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7" name="Equation" r:id="rId5" imgW="596641" imgH="253890" progId="Equation.DSMT4">
                  <p:embed/>
                </p:oleObj>
              </mc:Choice>
              <mc:Fallback>
                <p:oleObj name="Equation" r:id="rId5" imgW="596641" imgH="25389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495800"/>
                        <a:ext cx="20574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7010400" y="5791200"/>
          <a:ext cx="11430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8" name="Equation" r:id="rId7" imgW="380835" imgH="330057" progId="Equation.DSMT4">
                  <p:embed/>
                </p:oleObj>
              </mc:Choice>
              <mc:Fallback>
                <p:oleObj name="Equation" r:id="rId7" imgW="380835" imgH="330057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5791200"/>
                        <a:ext cx="1143000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6400800" y="1892300"/>
            <a:ext cx="1189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Time (</a:t>
            </a:r>
            <a:r>
              <a:rPr lang="en-US" i="1"/>
              <a:t>t</a:t>
            </a:r>
            <a:r>
              <a:rPr lang="en-US"/>
              <a:t>)</a:t>
            </a:r>
          </a:p>
        </p:txBody>
      </p:sp>
      <p:sp>
        <p:nvSpPr>
          <p:cNvPr id="8" name="Text Box 50"/>
          <p:cNvSpPr txBox="1">
            <a:spLocks noChangeArrowheads="1"/>
          </p:cNvSpPr>
          <p:nvPr/>
        </p:nvSpPr>
        <p:spPr bwMode="auto">
          <a:xfrm>
            <a:off x="6400800" y="2743200"/>
            <a:ext cx="1495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Charge (</a:t>
            </a:r>
            <a:r>
              <a:rPr lang="en-US" i="1" dirty="0"/>
              <a:t>q</a:t>
            </a:r>
            <a:r>
              <a:rPr lang="en-US" dirty="0"/>
              <a:t>)</a:t>
            </a:r>
          </a:p>
        </p:txBody>
      </p:sp>
      <p:sp>
        <p:nvSpPr>
          <p:cNvPr id="9" name="Text Box 51"/>
          <p:cNvSpPr txBox="1">
            <a:spLocks noChangeArrowheads="1"/>
          </p:cNvSpPr>
          <p:nvPr/>
        </p:nvSpPr>
        <p:spPr bwMode="auto">
          <a:xfrm>
            <a:off x="6248400" y="3352800"/>
            <a:ext cx="22878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dirty="0"/>
              <a:t>Inductance (</a:t>
            </a:r>
            <a:r>
              <a:rPr lang="en-US" sz="2800" i="1" dirty="0"/>
              <a:t>L</a:t>
            </a:r>
            <a:r>
              <a:rPr lang="en-US" sz="2800" dirty="0"/>
              <a:t>)</a:t>
            </a:r>
          </a:p>
        </p:txBody>
      </p:sp>
      <p:sp>
        <p:nvSpPr>
          <p:cNvPr id="10" name="Text Box 59"/>
          <p:cNvSpPr txBox="1">
            <a:spLocks noChangeArrowheads="1"/>
          </p:cNvSpPr>
          <p:nvPr/>
        </p:nvSpPr>
        <p:spPr bwMode="auto">
          <a:xfrm>
            <a:off x="6384925" y="4079875"/>
            <a:ext cx="156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Resistance </a:t>
            </a:r>
          </a:p>
        </p:txBody>
      </p:sp>
      <p:sp>
        <p:nvSpPr>
          <p:cNvPr id="11" name="Text Box 60"/>
          <p:cNvSpPr txBox="1">
            <a:spLocks noChangeArrowheads="1"/>
          </p:cNvSpPr>
          <p:nvPr/>
        </p:nvSpPr>
        <p:spPr bwMode="auto">
          <a:xfrm>
            <a:off x="6384925" y="5299075"/>
            <a:ext cx="2043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(Capacitance)</a:t>
            </a:r>
            <a:r>
              <a:rPr lang="en-US" baseline="300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53521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38200" y="762000"/>
            <a:ext cx="7543800" cy="2716213"/>
            <a:chOff x="457200" y="762000"/>
            <a:chExt cx="7543800" cy="271621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Group 109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33471986"/>
                    </p:ext>
                  </p:extLst>
                </p:nvPr>
              </p:nvGraphicFramePr>
              <p:xfrm>
                <a:off x="457200" y="762000"/>
                <a:ext cx="7543800" cy="2674938"/>
              </p:xfrm>
              <a:graphic>
                <a:graphicData uri="http://schemas.openxmlformats.org/drawingml/2006/table">
                  <a:tbl>
                    <a:tblPr/>
                    <a:tblGrid>
                      <a:gridCol w="2338388"/>
                      <a:gridCol w="2462212"/>
                      <a:gridCol w="2743200"/>
                    </a:tblGrid>
                    <a:tr h="990600"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2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</a:rPr>
                              <a:t>Resonant frequency</a:t>
                            </a:r>
                          </a:p>
                        </a:txBody>
                        <a:tcPr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</a:tr>
                    <a:tr h="838200"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2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</a:rPr>
                              <a:t>Period</a:t>
                            </a:r>
                          </a:p>
                        </a:txBody>
                        <a:tcPr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</a:tr>
                    <a:tr h="846138"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2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</a:rPr>
                              <a:t>Figure of merit</a:t>
                            </a:r>
                          </a:p>
                        </a:txBody>
                        <a:tcPr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" name="Group 109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="" xmlns:p14="http://schemas.microsoft.com/office/powerpoint/2010/main" val="833471986"/>
                    </p:ext>
                  </p:extLst>
                </p:nvPr>
              </p:nvGraphicFramePr>
              <p:xfrm>
                <a:off x="457200" y="762000"/>
                <a:ext cx="7543800" cy="2674938"/>
              </p:xfrm>
              <a:graphic>
                <a:graphicData uri="http://schemas.openxmlformats.org/drawingml/2006/table">
                  <a:tbl>
                    <a:tblPr/>
                    <a:tblGrid>
                      <a:gridCol w="2338388"/>
                      <a:gridCol w="2462212"/>
                      <a:gridCol w="2743200"/>
                    </a:tblGrid>
                    <a:tr h="990600"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2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</a:rPr>
                              <a:t>Resonant frequency</a:t>
                            </a:r>
                          </a:p>
                        </a:txBody>
                        <a:tcPr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</a:tr>
                    <a:tr h="838200"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2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</a:rPr>
                              <a:t>Period</a:t>
                            </a:r>
                          </a:p>
                        </a:txBody>
                        <a:tcPr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</a:tr>
                    <a:tr h="846138"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2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</a:rPr>
                              <a:t>Figure of merit</a:t>
                            </a:r>
                          </a:p>
                        </a:txBody>
                        <a:tcPr horzOverflow="overflow">
                          <a:lnL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endParaRPr kumimoji="0" lang="en-US" sz="2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</a:endParaRPr>
                          </a:p>
                        </a:txBody>
                        <a:tcPr horzOverflow="overflow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Object 8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71790836"/>
                    </p:ext>
                  </p:extLst>
                </p:nvPr>
              </p:nvGraphicFramePr>
              <p:xfrm>
                <a:off x="2971800" y="973138"/>
                <a:ext cx="2057400" cy="7667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750" name="Equation" r:id="rId3" imgW="647640" imgH="241200" progId="Equation.DSMT4">
                        <p:embed/>
                      </p:oleObj>
                    </mc:Choice>
                    <mc:Fallback>
                      <p:oleObj name="Equation" r:id="rId3" imgW="647640" imgH="241200" progId="Equation.DSMT4">
                        <p:embed/>
                        <p:pic>
                          <p:nvPicPr>
                            <p:cNvPr id="0" name=""/>
                            <p:cNvPicPr>
                              <a:picLocks noGrp="1"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71800" y="973138"/>
                              <a:ext cx="2057400" cy="7667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" name="Object 8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="" xmlns:p14="http://schemas.microsoft.com/office/powerpoint/2010/main" val="2971790836"/>
                    </p:ext>
                  </p:extLst>
                </p:nvPr>
              </p:nvGraphicFramePr>
              <p:xfrm>
                <a:off x="2971800" y="973138"/>
                <a:ext cx="2057400" cy="766762"/>
              </p:xfrm>
              <a:graphic>
                <a:graphicData uri="http://schemas.openxmlformats.org/presentationml/2006/ole">
                  <p:oleObj spid="_x0000_s27650" name="Equation" r:id="rId5" imgW="647700" imgH="241300" progId="Equation.DSMT4">
                    <p:embed/>
                  </p:oleObj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Object 8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1972770"/>
                    </p:ext>
                  </p:extLst>
                </p:nvPr>
              </p:nvGraphicFramePr>
              <p:xfrm>
                <a:off x="5791200" y="990600"/>
                <a:ext cx="1981200" cy="6715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751" name="Equation" r:id="rId6" imgW="711000" imgH="241200" progId="Equation.DSMT4">
                        <p:embed/>
                      </p:oleObj>
                    </mc:Choice>
                    <mc:Fallback>
                      <p:oleObj name="Equation" r:id="rId6" imgW="711000" imgH="241200" progId="Equation.DSMT4">
                        <p:embed/>
                        <p:pic>
                          <p:nvPicPr>
                            <p:cNvPr id="0" name=""/>
                            <p:cNvPicPr>
                              <a:picLocks noGrp="1"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791200" y="990600"/>
                              <a:ext cx="1981200" cy="67151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" name="Object 8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="" xmlns:p14="http://schemas.microsoft.com/office/powerpoint/2010/main" val="3261972770"/>
                    </p:ext>
                  </p:extLst>
                </p:nvPr>
              </p:nvGraphicFramePr>
              <p:xfrm>
                <a:off x="5791200" y="990600"/>
                <a:ext cx="1981200" cy="671513"/>
              </p:xfrm>
              <a:graphic>
                <a:graphicData uri="http://schemas.openxmlformats.org/presentationml/2006/ole">
                  <p:oleObj spid="_x0000_s27651" name="Equation" r:id="rId8" imgW="710891" imgH="241195" progId="Equation.DSMT4">
                    <p:embed/>
                  </p:oleObj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Object 9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5885356"/>
                    </p:ext>
                  </p:extLst>
                </p:nvPr>
              </p:nvGraphicFramePr>
              <p:xfrm>
                <a:off x="2895600" y="1828800"/>
                <a:ext cx="2362200" cy="685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752" name="Equation" r:id="rId9" imgW="876240" imgH="253800" progId="Equation.DSMT4">
                        <p:embed/>
                      </p:oleObj>
                    </mc:Choice>
                    <mc:Fallback>
                      <p:oleObj name="Equation" r:id="rId9" imgW="876240" imgH="253800" progId="Equation.DSMT4">
                        <p:embed/>
                        <p:pic>
                          <p:nvPicPr>
                            <p:cNvPr id="0" name=""/>
                            <p:cNvPicPr>
                              <a:picLocks noGrp="1"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95600" y="1828800"/>
                              <a:ext cx="2362200" cy="685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" name="Object 9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="" xmlns:p14="http://schemas.microsoft.com/office/powerpoint/2010/main" val="3415885356"/>
                    </p:ext>
                  </p:extLst>
                </p:nvPr>
              </p:nvGraphicFramePr>
              <p:xfrm>
                <a:off x="2895600" y="1828800"/>
                <a:ext cx="2362200" cy="685800"/>
              </p:xfrm>
              <a:graphic>
                <a:graphicData uri="http://schemas.openxmlformats.org/presentationml/2006/ole">
                  <p:oleObj spid="_x0000_s27652" name="Equation" r:id="rId11" imgW="875920" imgH="253890" progId="Equation.DSMT4">
                    <p:embed/>
                  </p:oleObj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10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68066866"/>
                    </p:ext>
                  </p:extLst>
                </p:nvPr>
              </p:nvGraphicFramePr>
              <p:xfrm>
                <a:off x="5715000" y="1828800"/>
                <a:ext cx="2057400" cy="6540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753" name="Equation" r:id="rId12" imgW="799920" imgH="253800" progId="Equation.DSMT4">
                        <p:embed/>
                      </p:oleObj>
                    </mc:Choice>
                    <mc:Fallback>
                      <p:oleObj name="Equation" r:id="rId12" imgW="799920" imgH="2538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715000" y="1828800"/>
                              <a:ext cx="2057400" cy="6540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10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="" xmlns:p14="http://schemas.microsoft.com/office/powerpoint/2010/main" val="3368066866"/>
                    </p:ext>
                  </p:extLst>
                </p:nvPr>
              </p:nvGraphicFramePr>
              <p:xfrm>
                <a:off x="5715000" y="1828800"/>
                <a:ext cx="2057400" cy="654050"/>
              </p:xfrm>
              <a:graphic>
                <a:graphicData uri="http://schemas.openxmlformats.org/presentationml/2006/ole">
                  <p:oleObj spid="_x0000_s27653" name="Equation" r:id="rId14" imgW="799753" imgH="253890" progId="Equation.DSMT4">
                    <p:embed/>
                  </p:oleObj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Object 10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51979815"/>
                    </p:ext>
                  </p:extLst>
                </p:nvPr>
              </p:nvGraphicFramePr>
              <p:xfrm>
                <a:off x="6019800" y="2638425"/>
                <a:ext cx="1219200" cy="8397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754" name="Equation" r:id="rId15" imgW="571320" imgH="393480" progId="Equation.DSMT4">
                        <p:embed/>
                      </p:oleObj>
                    </mc:Choice>
                    <mc:Fallback>
                      <p:oleObj name="Equation" r:id="rId15" imgW="571320" imgH="3934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19800" y="2638425"/>
                              <a:ext cx="1219200" cy="8397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" name="Object 10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="" xmlns:p14="http://schemas.microsoft.com/office/powerpoint/2010/main" val="1551979815"/>
                    </p:ext>
                  </p:extLst>
                </p:nvPr>
              </p:nvGraphicFramePr>
              <p:xfrm>
                <a:off x="6019800" y="2638425"/>
                <a:ext cx="1219200" cy="839788"/>
              </p:xfrm>
              <a:graphic>
                <a:graphicData uri="http://schemas.openxmlformats.org/presentationml/2006/ole">
                  <p:oleObj spid="_x0000_s27654" name="Equation" r:id="rId17" imgW="571252" imgH="393529" progId="Equation.DSMT4">
                    <p:embed/>
                  </p:oleObj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429000" y="2590800"/>
                  <a:ext cx="1313565" cy="842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/>
                          </a:rPr>
                          <m:t>𝑄</m:t>
                        </m:r>
                        <m:r>
                          <a:rPr lang="en-US" sz="2600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/>
                                    <a:sym typeface="Symbol"/>
                                  </a:rPr>
                                  <m:t>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6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  <m:t></m:t>
                            </m:r>
                          </m:den>
                        </m:f>
                      </m:oMath>
                    </m:oMathPara>
                  </a14:m>
                  <a:endParaRPr lang="en-IN" sz="2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0" y="2590800"/>
                  <a:ext cx="1313565" cy="842090"/>
                </a:xfrm>
                <a:prstGeom prst="rect">
                  <a:avLst/>
                </a:prstGeom>
                <a:blipFill rotWithShape="1">
                  <a:blip r:embed="rId18" cstate="print"/>
                  <a:stretch>
                    <a:fillRect r="-1069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76200"/>
            <a:ext cx="642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Continuous limit: wave equations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86106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16"/>
          <p:cNvGrpSpPr/>
          <p:nvPr/>
        </p:nvGrpSpPr>
        <p:grpSpPr>
          <a:xfrm>
            <a:off x="1498315" y="990600"/>
            <a:ext cx="5902610" cy="1244540"/>
            <a:chOff x="1498315" y="1130676"/>
            <a:chExt cx="5902610" cy="1244540"/>
          </a:xfrm>
        </p:grpSpPr>
        <p:grpSp>
          <p:nvGrpSpPr>
            <p:cNvPr id="17" name="Group 4"/>
            <p:cNvGrpSpPr/>
            <p:nvPr/>
          </p:nvGrpSpPr>
          <p:grpSpPr>
            <a:xfrm>
              <a:off x="1743075" y="1447800"/>
              <a:ext cx="5657850" cy="876300"/>
              <a:chOff x="1743075" y="1676400"/>
              <a:chExt cx="5657850" cy="876300"/>
            </a:xfrm>
          </p:grpSpPr>
          <p:pic>
            <p:nvPicPr>
              <p:cNvPr id="3481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3075" y="1676400"/>
                <a:ext cx="5657850" cy="876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756079" y="2006958"/>
                <a:ext cx="381000" cy="19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IN" sz="1000" baseline="-250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962399" y="2057400"/>
                <a:ext cx="317679" cy="1333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IN" sz="1000" baseline="-250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562600" y="1994079"/>
                <a:ext cx="381000" cy="19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IN" sz="1000" baseline="-25000" dirty="0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4623516" y="2232606"/>
                <a:ext cx="533400" cy="240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185079" y="2297805"/>
                <a:ext cx="533400" cy="240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276600" y="2281974"/>
                <a:ext cx="533400" cy="240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955442" y="2286000"/>
                <a:ext cx="533400" cy="240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498315" y="153687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IN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39122" y="1143000"/>
              <a:ext cx="4042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200" i="1" baseline="-25000" dirty="0" err="1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IN" sz="22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000" y="1143000"/>
              <a:ext cx="5613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200" i="1" baseline="-25000" dirty="0" smtClean="0">
                  <a:latin typeface="Times New Roman" pitchFamily="18" charset="0"/>
                  <a:cs typeface="Times New Roman" pitchFamily="18" charset="0"/>
                </a:rPr>
                <a:t>n-1</a:t>
              </a:r>
              <a:endParaRPr lang="en-IN" sz="22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39322" y="1130676"/>
              <a:ext cx="625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200" i="1" baseline="-25000" dirty="0" smtClean="0">
                  <a:latin typeface="Times New Roman" pitchFamily="18" charset="0"/>
                  <a:cs typeface="Times New Roman" pitchFamily="18" charset="0"/>
                </a:rPr>
                <a:t>n+1</a:t>
              </a:r>
              <a:endParaRPr lang="en-IN" sz="22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18142" y="199286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IN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65942" y="199407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IN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65679" y="200588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IN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05000" y="199407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k</a:t>
              </a:r>
              <a:endParaRPr lang="en-IN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57200" y="5638800"/>
            <a:ext cx="84609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continuous limit, index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may be replaced by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the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variable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may be replaced by a variable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(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x,t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  <a:endParaRPr lang="en-IN" sz="28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88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/>
          <p:cNvGrpSpPr/>
          <p:nvPr/>
        </p:nvGrpSpPr>
        <p:grpSpPr>
          <a:xfrm>
            <a:off x="1295400" y="2286000"/>
            <a:ext cx="6705600" cy="1118437"/>
            <a:chOff x="1295400" y="762000"/>
            <a:chExt cx="6705600" cy="1118437"/>
          </a:xfrm>
        </p:grpSpPr>
        <p:sp>
          <p:nvSpPr>
            <p:cNvPr id="11" name="Rectangle 10"/>
            <p:cNvSpPr/>
            <p:nvPr/>
          </p:nvSpPr>
          <p:spPr>
            <a:xfrm>
              <a:off x="1295400" y="762000"/>
              <a:ext cx="6705600" cy="60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762000"/>
              <a:ext cx="1371600" cy="609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13944" y="1418772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x+</a:t>
              </a:r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  <a:sym typeface="Symbol"/>
                </a:rPr>
                <a:t></a:t>
              </a:r>
              <a:endParaRPr lang="en-IN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86400" y="1400628"/>
              <a:ext cx="1947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  <a:sym typeface="Symbol"/>
                </a:rPr>
                <a:t></a:t>
              </a:r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  <a:sym typeface="Symbol"/>
                </a:rPr>
                <a:t>x+</a:t>
              </a:r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  <a:sym typeface="Symbol"/>
                </a:rPr>
                <a:t></a:t>
              </a:r>
              <a:endParaRPr lang="en-IN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7800" y="1418772"/>
              <a:ext cx="6335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Times New Roman" pitchFamily="18" charset="0"/>
                  <a:cs typeface="Times New Roman" pitchFamily="18" charset="0"/>
                </a:rPr>
                <a:t>t &gt;0</a:t>
              </a:r>
              <a:endParaRPr lang="en-IN" sz="2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18"/>
          <p:cNvGrpSpPr/>
          <p:nvPr/>
        </p:nvGrpSpPr>
        <p:grpSpPr>
          <a:xfrm>
            <a:off x="1295400" y="1008752"/>
            <a:ext cx="6705600" cy="1118437"/>
            <a:chOff x="1295400" y="762000"/>
            <a:chExt cx="6705600" cy="1118437"/>
          </a:xfrm>
        </p:grpSpPr>
        <p:sp>
          <p:nvSpPr>
            <p:cNvPr id="2" name="Rectangle 1"/>
            <p:cNvSpPr/>
            <p:nvPr/>
          </p:nvSpPr>
          <p:spPr>
            <a:xfrm>
              <a:off x="1295400" y="762000"/>
              <a:ext cx="6705600" cy="60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572000" y="762000"/>
              <a:ext cx="914400" cy="609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95400" y="852714"/>
              <a:ext cx="3317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 smtClean="0">
                  <a:latin typeface="Times New Roman" pitchFamily="18" charset="0"/>
                  <a:cs typeface="Times New Roman" pitchFamily="18" charset="0"/>
                  <a:sym typeface="Symbol"/>
                </a:rPr>
                <a:t> density, Y- Young’s modulus</a:t>
              </a:r>
              <a:endParaRPr lang="en-IN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47020" y="1418772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IN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05400" y="1400628"/>
              <a:ext cx="85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  <a:sym typeface="Symbol"/>
                </a:rPr>
                <a:t>x</a:t>
              </a:r>
              <a:endParaRPr lang="en-IN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7800" y="1418772"/>
              <a:ext cx="5629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200" dirty="0" smtClean="0">
                  <a:latin typeface="Times New Roman" pitchFamily="18" charset="0"/>
                  <a:cs typeface="Times New Roman" pitchFamily="18" charset="0"/>
                </a:rPr>
                <a:t>=0</a:t>
              </a:r>
              <a:endParaRPr lang="en-IN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43600" y="877138"/>
              <a:ext cx="1848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Cross section: </a:t>
              </a:r>
              <a:r>
                <a:rPr lang="en-US" sz="2000" i="1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IN" sz="20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19694" y="3807428"/>
                <a:ext cx="1499706" cy="1526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𝑌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𝐴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  <a:sym typeface="Symbol"/>
                                </a:rPr>
                                <m:t>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  <a:sym typeface="Symbol"/>
                                </a:rPr>
                                <m:t></m:t>
                              </m:r>
                              <m:r>
                                <a:rPr lang="en-US" sz="2800" b="0" i="1" smtClean="0">
                                  <a:latin typeface="Cambria Math"/>
                                  <a:sym typeface="Symbol"/>
                                </a:rPr>
                                <m:t>𝑥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94" y="3807428"/>
                <a:ext cx="1499706" cy="1526572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r="-10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209800" y="152400"/>
            <a:ext cx="5128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Longitudinal wave: Elastic rod</a:t>
            </a:r>
            <a:endParaRPr lang="en-I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684890" y="3962400"/>
                <a:ext cx="2706510" cy="119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𝐹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/>
                                </a:rPr>
                                <m:t>𝑌𝐴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/>
                                  <a:sym typeface="Symbol"/>
                                </a:rPr>
                                <m:t></m:t>
                              </m:r>
                              <m:r>
                                <a:rPr lang="en-US" sz="3200" i="1">
                                  <a:latin typeface="Cambria Math"/>
                                  <a:sym typeface="Symbol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3200" i="1">
                          <a:latin typeface="Cambria Math"/>
                          <a:sym typeface="Symbol"/>
                        </a:rPr>
                        <m:t>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90" y="3962400"/>
                <a:ext cx="2706510" cy="1198854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r="-69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/>
          <p:cNvSpPr/>
          <p:nvPr/>
        </p:nvSpPr>
        <p:spPr>
          <a:xfrm>
            <a:off x="3335027" y="4419600"/>
            <a:ext cx="932173" cy="382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319108" y="5257800"/>
                <a:ext cx="2261004" cy="13371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/>
                        </a:rPr>
                        <m:t>k</m:t>
                      </m:r>
                      <m:r>
                        <a:rPr lang="en-US" sz="3600" b="0" i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6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/>
                                </a:rPr>
                                <m:t>𝑌𝐴</m:t>
                              </m:r>
                            </m:num>
                            <m:den>
                              <m:r>
                                <a:rPr lang="en-US" sz="3600" i="1">
                                  <a:latin typeface="Cambria Math"/>
                                  <a:sym typeface="Symbol"/>
                                </a:rPr>
                                <m:t></m:t>
                              </m:r>
                              <m:r>
                                <a:rPr lang="en-US" sz="3600" i="1">
                                  <a:latin typeface="Cambria Math"/>
                                  <a:sym typeface="Symbol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108" y="5257800"/>
                <a:ext cx="2261004" cy="1337161"/>
              </a:xfrm>
              <a:prstGeom prst="rect">
                <a:avLst/>
              </a:prstGeom>
              <a:blipFill rotWithShape="1">
                <a:blip r:embed="rId4"/>
                <a:stretch>
                  <a:fillRect r="-101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3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38200" y="304800"/>
                <a:ext cx="7839967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2800" b="0" i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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+</m:t>
                            </m:r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−(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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𝑥</m:t>
                        </m:r>
                      </m:den>
                    </m:f>
                    <m:r>
                      <a:rPr lang="en-US" sz="2800" b="0" i="1" smtClean="0">
                        <a:latin typeface="Cambria Math"/>
                        <a:sym typeface="Symbol"/>
                      </a:rPr>
                      <m:t></m:t>
                    </m:r>
                    <m:r>
                      <a:rPr lang="en-US" sz="2800" b="0" i="1" smtClean="0">
                        <a:latin typeface="Cambria Math"/>
                        <a:sym typeface="Symbol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  <a:sym typeface="Symbol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  <m:t>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+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  <a:sym typeface="Symbol"/>
                      </a:rPr>
                      <m:t>.</m:t>
                    </m:r>
                    <m:r>
                      <a:rPr lang="en-US" sz="2800" b="0" i="1" smtClean="0">
                        <a:latin typeface="Cambria Math"/>
                        <a:sym typeface="Symbol"/>
                      </a:rPr>
                      <m:t>𝑥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4800"/>
                <a:ext cx="7839967" cy="91409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r="-15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67228" y="1447800"/>
                <a:ext cx="7249229" cy="90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b="0" i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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/>
                                <a:sym typeface="Symbol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−(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+</m:t>
                        </m:r>
                        <m:r>
                          <a:rPr lang="en-US" sz="2800" i="1">
                            <a:latin typeface="Cambria Math"/>
                            <a:sym typeface="Symbol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</m:t>
                        </m:r>
                        <m:r>
                          <a:rPr lang="en-US" sz="2800" b="0" i="1" smtClean="0">
                            <a:latin typeface="Cambria Math"/>
                            <a:sym typeface="Symbol"/>
                          </a:rPr>
                          <m:t>𝑥</m:t>
                        </m:r>
                      </m:den>
                    </m:f>
                    <m:r>
                      <a:rPr lang="en-US" sz="2800" b="0" i="1" smtClean="0">
                        <a:latin typeface="Cambria Math"/>
                        <a:sym typeface="Symbol"/>
                      </a:rPr>
                      <m:t></m:t>
                    </m:r>
                    <m:r>
                      <a:rPr lang="en-US" sz="2800" b="0" i="1" smtClean="0">
                        <a:latin typeface="Cambria Math"/>
                        <a:sym typeface="Symbol"/>
                      </a:rPr>
                      <m:t>𝑥</m:t>
                    </m:r>
                    <m:r>
                      <a:rPr lang="en-US" sz="2800" i="1">
                        <a:latin typeface="Cambria Math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  <a:sym typeface="Symbol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>
                                <a:latin typeface="Cambria Math"/>
                                <a:sym typeface="Symbol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  <m:t>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  <m:t>𝜕</m:t>
                                </m:r>
                                <m:r>
                                  <a:rPr lang="en-US" sz="2800" i="1">
                                    <a:latin typeface="Cambria Math"/>
                                    <a:sym typeface="Symbol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800" i="1">
                            <a:latin typeface="Cambria Math"/>
                            <a:sym typeface="Symbol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  <a:sym typeface="Symbol"/>
                          </a:rPr>
                          <m:t>𝑥</m:t>
                        </m:r>
                      </m:sub>
                    </m:sSub>
                    <m:r>
                      <a:rPr lang="en-US" sz="2800" i="1">
                        <a:latin typeface="Cambria Math"/>
                        <a:sym typeface="Symbol"/>
                      </a:rPr>
                      <m:t>.</m:t>
                    </m:r>
                    <m:r>
                      <a:rPr lang="en-US" sz="2800" i="1">
                        <a:latin typeface="Cambria Math"/>
                        <a:sym typeface="Symbol"/>
                      </a:rPr>
                      <m:t>𝑥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8" y="1447800"/>
                <a:ext cx="7249229" cy="903261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r="-1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5447" y="4090101"/>
                <a:ext cx="7904985" cy="851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 smtClean="0"/>
                  <a:t>R.H.S: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/>
                              </a:rPr>
                              <m:t>𝑌𝐴</m:t>
                            </m:r>
                          </m:num>
                          <m:den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</m:t>
                            </m:r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600" b="0" i="1" smtClean="0">
                        <a:latin typeface="Cambria Math"/>
                        <a:sym typeface="Symbol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sz="2600" i="1" smtClean="0">
                            <a:latin typeface="Cambria Math"/>
                            <a:sym typeface="Symbo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/>
                                    <a:sym typeface="Symbol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  <m:t>𝜕</m:t>
                                    </m:r>
                                    <m: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  <m:t>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  <m:t>𝜕</m:t>
                                    </m:r>
                                    <m: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|</m:t>
                            </m:r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𝑥</m:t>
                            </m:r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+</m:t>
                            </m:r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𝑥</m:t>
                            </m:r>
                          </m:sub>
                        </m:sSub>
                        <m:r>
                          <a:rPr lang="en-US" sz="2600" i="1">
                            <a:latin typeface="Cambria Math"/>
                            <a:sym typeface="Symbol"/>
                          </a:rPr>
                          <m:t>−</m:t>
                        </m:r>
                        <m:sSub>
                          <m:sSubPr>
                            <m:ctrlPr>
                              <a:rPr lang="en-US" sz="2600" i="1"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/>
                                    <a:sym typeface="Symbol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  <m:t>𝜕</m:t>
                                    </m:r>
                                    <m: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  <m:t>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  <m:t>𝜕</m:t>
                                    </m:r>
                                    <m:r>
                                      <a:rPr lang="en-US" sz="2600" i="1">
                                        <a:latin typeface="Cambria Math"/>
                                        <a:sym typeface="Symbol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|</m:t>
                            </m:r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/>
                        <a:sym typeface="Symbol"/>
                      </a:rPr>
                      <m:t>.</m:t>
                    </m:r>
                    <m:r>
                      <a:rPr lang="en-US" sz="2600" i="1">
                        <a:latin typeface="Cambria Math"/>
                        <a:sym typeface="Symbol"/>
                      </a:rPr>
                      <m:t>𝑥</m:t>
                    </m:r>
                    <m:r>
                      <a:rPr lang="en-US" sz="2600" b="0" i="1" smtClean="0">
                        <a:latin typeface="Cambria Math"/>
                        <a:sym typeface="Symbol"/>
                      </a:rPr>
                      <m:t>=</m:t>
                    </m:r>
                    <m:r>
                      <a:rPr lang="en-US" sz="2600" b="0" i="1" smtClean="0">
                        <a:latin typeface="Cambria Math"/>
                        <a:sym typeface="Symbol"/>
                      </a:rPr>
                      <m:t>𝑌𝐴</m:t>
                    </m:r>
                    <m:r>
                      <a:rPr lang="en-US" sz="2600" b="0" i="1" smtClean="0">
                        <a:latin typeface="Cambria Math"/>
                        <a:sym typeface="Symbol"/>
                      </a:rPr>
                      <m:t></m:t>
                    </m:r>
                    <m:r>
                      <a:rPr lang="en-US" sz="2600" b="0" i="1" smtClean="0">
                        <a:latin typeface="Cambria Math"/>
                        <a:sym typeface="Symbol"/>
                      </a:rPr>
                      <m:t>𝑥</m:t>
                    </m:r>
                    <m:f>
                      <m:fPr>
                        <m:ctrlPr>
                          <a:rPr lang="en-US" sz="2600" b="0" i="1" smtClean="0">
                            <a:latin typeface="Cambria Math"/>
                            <a:sym typeface="Symbo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/>
                            <a:sym typeface="Symbol"/>
                          </a:rPr>
                          <m:t>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  <a:sym typeface="Symbol"/>
                          </a:rPr>
                          <m:t>𝜕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 smtClean="0"/>
                  <a:t> </a:t>
                </a:r>
                <a:endParaRPr lang="en-IN" sz="2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47" y="4090101"/>
                <a:ext cx="7904985" cy="851067"/>
              </a:xfrm>
              <a:prstGeom prst="rect">
                <a:avLst/>
              </a:prstGeom>
              <a:blipFill rotWithShape="1">
                <a:blip r:embed="rId5"/>
                <a:stretch>
                  <a:fillRect l="-1311" r="-16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0824" y="2987217"/>
                <a:ext cx="2573269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 smtClean="0"/>
                  <a:t>L.H.S.: </a:t>
                </a:r>
                <a:r>
                  <a:rPr lang="en-US" sz="2600" dirty="0" smtClean="0">
                    <a:sym typeface="Symbol"/>
                  </a:rPr>
                  <a:t>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  <a:sym typeface="Symbol"/>
                      </a:rPr>
                      <m:t>𝐴</m:t>
                    </m:r>
                    <m:r>
                      <a:rPr lang="en-US" sz="2600" b="0" i="1" smtClean="0">
                        <a:latin typeface="Cambria Math"/>
                        <a:sym typeface="Symbol"/>
                      </a:rPr>
                      <m:t></m:t>
                    </m:r>
                    <m:r>
                      <a:rPr lang="en-US" sz="2600" b="0" i="1" smtClean="0">
                        <a:latin typeface="Cambria Math"/>
                        <a:sym typeface="Symbol"/>
                      </a:rPr>
                      <m:t>𝑥</m:t>
                    </m:r>
                    <m:f>
                      <m:fPr>
                        <m:ctrlPr>
                          <a:rPr lang="en-US" sz="2600" b="0" i="1" smtClean="0">
                            <a:latin typeface="Cambria Math"/>
                            <a:sym typeface="Symbo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/>
                                <a:sym typeface="Symbol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/>
                            <a:sym typeface="Symbol"/>
                          </a:rPr>
                          <m:t>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  <a:sym typeface="Symbol"/>
                          </a:rPr>
                          <m:t>𝜕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/>
                                <a:sym typeface="Symbol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 smtClean="0"/>
                  <a:t> </a:t>
                </a:r>
                <a:endParaRPr lang="en-IN" sz="2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24" y="2987217"/>
                <a:ext cx="2573269" cy="729815"/>
              </a:xfrm>
              <a:prstGeom prst="rect">
                <a:avLst/>
              </a:prstGeom>
              <a:blipFill rotWithShape="1">
                <a:blip r:embed="rId6"/>
                <a:stretch>
                  <a:fillRect l="-4019" r="-14894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03150" y="5486400"/>
                <a:ext cx="2632900" cy="10804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/>
                              <a:sym typeface="Symbol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  <a:sym typeface="Symbol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  <a:sym typeface="Symbol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  <a:sym typeface="Symbol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  <a:sym typeface="Symbol"/>
                            </a:rPr>
                            <m:t>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  <a:sym typeface="Symbol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  <a:sym typeface="Symbol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/>
                                  <a:sym typeface="Symbol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  <a:sym typeface="Symbol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IN" sz="3200" dirty="0"/>
                        <m:t>=</m:t>
                      </m:r>
                      <m:f>
                        <m:fPr>
                          <m:ctrlPr>
                            <a:rPr lang="en-IN" sz="320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3200" i="1" dirty="0" smtClean="0">
                              <a:latin typeface="Cambria Math"/>
                              <a:sym typeface="Symbol"/>
                            </a:rPr>
                            <m:t>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latin typeface="Cambria Math"/>
                              <a:sym typeface="Symbol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  <a:sym typeface="Symbol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  <a:sym typeface="Symbol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  <a:sym typeface="Symbol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  <a:sym typeface="Symbol"/>
                            </a:rPr>
                            <m:t>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  <a:sym typeface="Symbol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  <a:sym typeface="Symbol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/>
                                  <a:sym typeface="Symbol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  <a:sym typeface="Symbol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3200" dirty="0"/>
                        <m:t> 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50" y="5486400"/>
                <a:ext cx="2632900" cy="1080489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r="-7143" b="-16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84168" y="5661248"/>
            <a:ext cx="2811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(Longitudinal Wave</a:t>
            </a:r>
          </a:p>
          <a:p>
            <a:r>
              <a:rPr lang="en-US" sz="2400" dirty="0" smtClean="0"/>
              <a:t>equation)</a:t>
            </a:r>
            <a:endParaRPr lang="en-IN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105400" y="22987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0" name="Equation" r:id="rId8" imgW="914400" imgH="198720" progId="Equation.DSMT4">
                  <p:embed/>
                </p:oleObj>
              </mc:Choice>
              <mc:Fallback>
                <p:oleObj name="Equation" r:id="rId8" imgW="914400" imgH="19872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2987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8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129748"/>
              </p:ext>
            </p:extLst>
          </p:nvPr>
        </p:nvGraphicFramePr>
        <p:xfrm>
          <a:off x="2851150" y="685800"/>
          <a:ext cx="2997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3" imgW="850680" imgH="241200" progId="Equation.DSMT4">
                  <p:embed/>
                </p:oleObj>
              </mc:Choice>
              <mc:Fallback>
                <p:oleObj name="Equation" r:id="rId3" imgW="85068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150" y="685800"/>
                        <a:ext cx="2997200" cy="850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35415"/>
              </p:ext>
            </p:extLst>
          </p:nvPr>
        </p:nvGraphicFramePr>
        <p:xfrm>
          <a:off x="1691680" y="2132856"/>
          <a:ext cx="4173538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5" imgW="1180800" imgH="419040" progId="Equation.DSMT4">
                  <p:embed/>
                </p:oleObj>
              </mc:Choice>
              <mc:Fallback>
                <p:oleObj name="Equation" r:id="rId5" imgW="118080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132856"/>
                        <a:ext cx="4173538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67544" y="4005064"/>
            <a:ext cx="790825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order linear </a:t>
            </a:r>
            <a:r>
              <a:rPr lang="en-US" sz="2800" u="sng" dirty="0"/>
              <a:t>inhomogeneous</a:t>
            </a:r>
            <a:r>
              <a:rPr lang="en-US" sz="2800" dirty="0"/>
              <a:t> differential </a:t>
            </a:r>
            <a:r>
              <a:rPr lang="en-US" sz="2800" dirty="0" smtClean="0"/>
              <a:t>equation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517232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Solution of x(t) will be complex.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97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152400"/>
            <a:ext cx="5816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Transverse wave: Stretched string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685800"/>
            <a:ext cx="5319712" cy="306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86200"/>
            <a:ext cx="5289555" cy="50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013" y="4448367"/>
            <a:ext cx="3558987" cy="50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59" y="5151034"/>
            <a:ext cx="3242641" cy="41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281" y="5867400"/>
            <a:ext cx="4104519" cy="527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8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840" y="2266920"/>
            <a:ext cx="1599120" cy="780120"/>
          </a:xfrm>
          <a:prstGeom prst="rect">
            <a:avLst/>
          </a:prstGeom>
          <a:ln>
            <a:noFill/>
          </a:ln>
        </p:spPr>
      </p:pic>
      <p:pic>
        <p:nvPicPr>
          <p:cNvPr id="473" name="Pictur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880" y="1295280"/>
            <a:ext cx="4542480" cy="656280"/>
          </a:xfrm>
          <a:prstGeom prst="rect">
            <a:avLst/>
          </a:prstGeom>
          <a:ln>
            <a:noFill/>
          </a:ln>
        </p:spPr>
      </p:pic>
      <p:pic>
        <p:nvPicPr>
          <p:cNvPr id="474" name="Picture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3920" y="1363680"/>
            <a:ext cx="1718640" cy="1073520"/>
          </a:xfrm>
          <a:prstGeom prst="rect">
            <a:avLst/>
          </a:prstGeom>
          <a:ln>
            <a:noFill/>
          </a:ln>
        </p:spPr>
      </p:pic>
      <p:sp>
        <p:nvSpPr>
          <p:cNvPr id="475" name="CustomShape 1"/>
          <p:cNvSpPr/>
          <p:nvPr/>
        </p:nvSpPr>
        <p:spPr>
          <a:xfrm>
            <a:off x="6413760" y="457200"/>
            <a:ext cx="1103760" cy="5770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L.H.S:</a:t>
            </a:r>
            <a:endParaRPr/>
          </a:p>
        </p:txBody>
      </p:sp>
      <p:sp>
        <p:nvSpPr>
          <p:cNvPr id="476" name="Line 2"/>
          <p:cNvSpPr/>
          <p:nvPr/>
        </p:nvSpPr>
        <p:spPr>
          <a:xfrm>
            <a:off x="5486400" y="609480"/>
            <a:ext cx="0" cy="27039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477" name="CustomShape 3"/>
          <p:cNvSpPr/>
          <p:nvPr/>
        </p:nvSpPr>
        <p:spPr>
          <a:xfrm>
            <a:off x="542160" y="461520"/>
            <a:ext cx="1155600" cy="5770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R.H.S:</a:t>
            </a:r>
            <a:endParaRPr/>
          </a:p>
        </p:txBody>
      </p:sp>
      <p:pic>
        <p:nvPicPr>
          <p:cNvPr id="478" name="Picture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5480" y="3733920"/>
            <a:ext cx="3301560" cy="1294200"/>
          </a:xfrm>
          <a:prstGeom prst="rect">
            <a:avLst/>
          </a:prstGeom>
          <a:ln>
            <a:noFill/>
          </a:ln>
        </p:spPr>
      </p:pic>
      <p:sp>
        <p:nvSpPr>
          <p:cNvPr id="479" name="CustomShape 4"/>
          <p:cNvSpPr/>
          <p:nvPr/>
        </p:nvSpPr>
        <p:spPr>
          <a:xfrm>
            <a:off x="2971800" y="3733920"/>
            <a:ext cx="3301560" cy="1294200"/>
          </a:xfrm>
          <a:prstGeom prst="rect">
            <a:avLst/>
          </a:prstGeom>
          <a:noFill/>
          <a:ln w="25560">
            <a:solidFill>
              <a:srgbClr val="000000"/>
            </a:solidFill>
            <a:round/>
          </a:ln>
        </p:spPr>
      </p:sp>
      <p:sp>
        <p:nvSpPr>
          <p:cNvPr id="480" name="CustomShape 5"/>
          <p:cNvSpPr/>
          <p:nvPr/>
        </p:nvSpPr>
        <p:spPr>
          <a:xfrm>
            <a:off x="3429000" y="5486400"/>
            <a:ext cx="2161440" cy="103572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CustomShape 6"/>
          <p:cNvSpPr/>
          <p:nvPr/>
        </p:nvSpPr>
        <p:spPr>
          <a:xfrm>
            <a:off x="3429000" y="5486400"/>
            <a:ext cx="2161440" cy="103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758319" y="304800"/>
            <a:ext cx="5633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Solution to wave equation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" y="1219200"/>
            <a:ext cx="413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Plane wave: General Solution</a:t>
            </a:r>
            <a:endParaRPr lang="en-I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3568" y="1905000"/>
                <a:ext cx="549002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i="1" smtClean="0">
                          <a:latin typeface="Cambria Math"/>
                          <a:sym typeface="Symbol"/>
                        </a:rPr>
                        <m:t>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𝑡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𝑣𝑡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−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𝑓</m:t>
                      </m:r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(</m:t>
                      </m:r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𝑥</m:t>
                      </m:r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−</m:t>
                      </m:r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𝑣𝑡</m:t>
                      </m:r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)</m:t>
                      </m:r>
                    </m:oMath>
                  </m:oMathPara>
                </a14:m>
                <a:endParaRPr lang="en-IN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05000"/>
                <a:ext cx="5490029" cy="492443"/>
              </a:xfrm>
              <a:prstGeom prst="rect">
                <a:avLst/>
              </a:prstGeom>
              <a:blipFill rotWithShape="1">
                <a:blip r:embed="rId2"/>
                <a:stretch>
                  <a:fillRect t="-11250" r="-2553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4257" y="2784157"/>
                <a:ext cx="428271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i="1" smtClean="0">
                          <a:latin typeface="Cambria Math"/>
                          <a:sym typeface="Symbol"/>
                        </a:rPr>
                        <m:t>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𝑡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=</m:t>
                      </m:r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𝑎𝑐𝑜𝑠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𝑘𝑥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−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+</m:t>
                          </m:r>
                        </m:e>
                      </m:d>
                    </m:oMath>
                  </m:oMathPara>
                </a14:m>
                <a:endParaRPr lang="en-IN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57" y="2784157"/>
                <a:ext cx="4282711" cy="492443"/>
              </a:xfrm>
              <a:prstGeom prst="rect">
                <a:avLst/>
              </a:prstGeom>
              <a:blipFill rotWithShape="1">
                <a:blip r:embed="rId3"/>
                <a:stretch>
                  <a:fillRect t="-11111" r="-3414" b="-296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57200" y="3886200"/>
            <a:ext cx="79784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Spherical wave (three dimensions): </a:t>
            </a:r>
            <a:r>
              <a:rPr lang="en-US" sz="2600" dirty="0"/>
              <a:t>General Solution</a:t>
            </a:r>
            <a:endParaRPr lang="en-I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27584" y="4572000"/>
                <a:ext cx="5574859" cy="866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i="1" smtClean="0">
                          <a:latin typeface="Cambria Math"/>
                          <a:sym typeface="Symbol"/>
                        </a:rPr>
                        <m:t>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𝑟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𝑡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  <a:sym typeface="Symbol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  <a:sym typeface="Symbol"/>
                                </a:rPr>
                                <m:t>𝑟</m:t>
                              </m:r>
                              <m:r>
                                <a:rPr lang="en-US" sz="2600" i="1">
                                  <a:latin typeface="Cambria Math"/>
                                  <a:sym typeface="Symbol"/>
                                </a:rPr>
                                <m:t>+</m:t>
                              </m:r>
                              <m:r>
                                <a:rPr lang="en-US" sz="2600" i="1">
                                  <a:latin typeface="Cambria Math"/>
                                  <a:sym typeface="Symbol"/>
                                </a:rPr>
                                <m:t>𝑣𝑡</m:t>
                              </m:r>
                            </m:e>
                          </m:d>
                        </m:num>
                        <m:den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𝑟</m:t>
                          </m:r>
                        </m:den>
                      </m:f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  <a:sym typeface="Symbol"/>
                            </a:rPr>
                            <m:t>𝑓</m:t>
                          </m:r>
                          <m:r>
                            <a:rPr lang="en-US" sz="2600" i="1">
                              <a:latin typeface="Cambria Math"/>
                              <a:sym typeface="Symbol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𝑟</m:t>
                          </m:r>
                          <m:r>
                            <a:rPr lang="en-US" sz="2600" i="1">
                              <a:latin typeface="Cambria Math"/>
                              <a:sym typeface="Symbol"/>
                            </a:rPr>
                            <m:t>−</m:t>
                          </m:r>
                          <m:r>
                            <a:rPr lang="en-US" sz="2600" i="1">
                              <a:latin typeface="Cambria Math"/>
                              <a:sym typeface="Symbol"/>
                            </a:rPr>
                            <m:t>𝑣𝑡</m:t>
                          </m:r>
                          <m:r>
                            <a:rPr lang="en-US" sz="2600" i="1">
                              <a:latin typeface="Cambria Math"/>
                              <a:sym typeface="Symbol"/>
                            </a:rPr>
                            <m:t>)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IN" sz="2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572000"/>
                <a:ext cx="5574859" cy="866263"/>
              </a:xfrm>
              <a:prstGeom prst="rect">
                <a:avLst/>
              </a:prstGeom>
              <a:blipFill rotWithShape="1">
                <a:blip r:embed="rId4"/>
                <a:stretch>
                  <a:fillRect r="-21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27584" y="5715000"/>
                <a:ext cx="4320093" cy="77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i="1" smtClean="0">
                          <a:latin typeface="Cambria Math"/>
                          <a:sym typeface="Symbol"/>
                        </a:rPr>
                        <m:t>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𝑟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𝑡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𝑎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𝑟</m:t>
                          </m:r>
                        </m:den>
                      </m:f>
                      <m:r>
                        <a:rPr lang="en-US" sz="2600" b="0" i="1" smtClean="0">
                          <a:latin typeface="Cambria Math"/>
                          <a:sym typeface="Symbol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𝑘𝑟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−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  <a:sym typeface="Symbol"/>
                            </a:rPr>
                            <m:t>+</m:t>
                          </m:r>
                        </m:e>
                      </m:d>
                    </m:oMath>
                  </m:oMathPara>
                </a14:m>
                <a:endParaRPr lang="en-IN" sz="2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715000"/>
                <a:ext cx="4320093" cy="775084"/>
              </a:xfrm>
              <a:prstGeom prst="rect">
                <a:avLst/>
              </a:prstGeom>
              <a:blipFill rotWithShape="1">
                <a:blip r:embed="rId5"/>
                <a:stretch>
                  <a:fillRect r="-32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415315" y="1988840"/>
            <a:ext cx="1848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(General form)</a:t>
            </a:r>
            <a:endParaRPr lang="en-IN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444208" y="2843644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(Sinusoidal)</a:t>
            </a:r>
            <a:endParaRPr lang="en-IN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430560" y="4797152"/>
            <a:ext cx="1848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(General form)</a:t>
            </a:r>
            <a:endParaRPr lang="en-IN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6459453" y="5651956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(Sinusoidal)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2791916"/>
            <a:ext cx="4476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Propagation of Wave</a:t>
            </a:r>
            <a:endParaRPr lang="en-IN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" y="263463"/>
            <a:ext cx="8541196" cy="640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71475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71475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71475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71475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4813"/>
            <a:ext cx="807720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28130" y="3429000"/>
            <a:ext cx="24674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General solution : 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327347"/>
              </p:ext>
            </p:extLst>
          </p:nvPr>
        </p:nvGraphicFramePr>
        <p:xfrm>
          <a:off x="2895600" y="3408363"/>
          <a:ext cx="56388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3" imgW="2197100" imgH="215900" progId="Equation.DSMT4">
                  <p:embed/>
                </p:oleObj>
              </mc:Choice>
              <mc:Fallback>
                <p:oleObj name="Equation" r:id="rId3" imgW="2197100" imgH="2159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408363"/>
                        <a:ext cx="563880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23528" y="4797152"/>
            <a:ext cx="829906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Particular integral: obtained by special methods, solves the </a:t>
            </a:r>
            <a:endParaRPr lang="en-US" sz="2400" dirty="0" smtClean="0"/>
          </a:p>
          <a:p>
            <a:r>
              <a:rPr lang="en-US" sz="2400" dirty="0" smtClean="0"/>
              <a:t>equation </a:t>
            </a:r>
            <a:r>
              <a:rPr lang="en-US" sz="2400" dirty="0"/>
              <a:t> </a:t>
            </a:r>
            <a:r>
              <a:rPr lang="en-US" sz="2400" dirty="0" smtClean="0"/>
              <a:t>with  </a:t>
            </a:r>
            <a:r>
              <a:rPr lang="en-US" sz="2400" i="1" dirty="0"/>
              <a:t>f(t)</a:t>
            </a:r>
            <a:r>
              <a:rPr lang="en-US" sz="2400" dirty="0">
                <a:sym typeface="Symbol" pitchFamily="18" charset="2"/>
              </a:rPr>
              <a:t></a:t>
            </a:r>
            <a:r>
              <a:rPr lang="en-US" sz="2400" dirty="0"/>
              <a:t>0; without any additional parameters</a:t>
            </a:r>
          </a:p>
          <a:p>
            <a:endParaRPr lang="en-US" sz="2400" dirty="0"/>
          </a:p>
          <a:p>
            <a:r>
              <a:rPr lang="en-US" sz="2400" dirty="0"/>
              <a:t>A &amp; B : obtained from initial conditions </a:t>
            </a:r>
          </a:p>
        </p:txBody>
      </p:sp>
      <p:sp>
        <p:nvSpPr>
          <p:cNvPr id="6" name="AutoShape 7"/>
          <p:cNvSpPr>
            <a:spLocks/>
          </p:cNvSpPr>
          <p:nvPr/>
        </p:nvSpPr>
        <p:spPr bwMode="auto">
          <a:xfrm rot="5400000">
            <a:off x="3886200" y="2895600"/>
            <a:ext cx="228600" cy="2362200"/>
          </a:xfrm>
          <a:prstGeom prst="rightBrace">
            <a:avLst>
              <a:gd name="adj1" fmla="val 86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667000" y="4114800"/>
            <a:ext cx="3235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Complementary function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79512" y="228600"/>
            <a:ext cx="87776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 smtClean="0"/>
              <a:t>Solution to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</a:t>
            </a:r>
            <a:r>
              <a:rPr lang="en-US" sz="2400" dirty="0"/>
              <a:t>order linear inhomogeneous differential </a:t>
            </a:r>
            <a:r>
              <a:rPr lang="en-US" sz="2400" dirty="0" smtClean="0"/>
              <a:t>equation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61513" y="1412407"/>
                <a:ext cx="6938879" cy="10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IN" sz="320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3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IN" sz="3200" i="1" smtClean="0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3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</a:rPr>
                        <m:t>𝑓</m:t>
                      </m:r>
                      <m:r>
                        <a:rPr lang="en-US" sz="3200" b="0" i="1" smtClean="0">
                          <a:latin typeface="Cambria Math"/>
                        </a:rPr>
                        <m:t>(</m:t>
                      </m:r>
                      <m:r>
                        <a:rPr lang="en-US" sz="3200" b="0" i="1" smtClean="0">
                          <a:latin typeface="Cambria Math"/>
                        </a:rPr>
                        <m:t>𝑡</m:t>
                      </m:r>
                      <m:r>
                        <a:rPr lang="en-US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13" y="1412407"/>
                <a:ext cx="6938879" cy="1080489"/>
              </a:xfrm>
              <a:prstGeom prst="rect">
                <a:avLst/>
              </a:prstGeom>
              <a:blipFill rotWithShape="1">
                <a:blip r:embed="rId5"/>
                <a:stretch>
                  <a:fillRect r="-1933" b="-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1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90525"/>
            <a:ext cx="8096250" cy="607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D:\Wave_group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8424936" cy="648072"/>
          </a:xfrm>
          <a:prstGeom prst="rect">
            <a:avLst/>
          </a:prstGeom>
          <a:noFill/>
        </p:spPr>
      </p:pic>
      <p:pic>
        <p:nvPicPr>
          <p:cNvPr id="139267" name="Picture 3" descr="D:\220px-Wave_opposite-group-phase-velocity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573016"/>
            <a:ext cx="3843956" cy="2376264"/>
          </a:xfrm>
          <a:prstGeom prst="rect">
            <a:avLst/>
          </a:prstGeom>
          <a:noFill/>
        </p:spPr>
      </p:pic>
      <p:sp>
        <p:nvSpPr>
          <p:cNvPr id="2" name="Right Arrow 1"/>
          <p:cNvSpPr/>
          <p:nvPr/>
        </p:nvSpPr>
        <p:spPr>
          <a:xfrm>
            <a:off x="4666436" y="1849470"/>
            <a:ext cx="1080120" cy="216024"/>
          </a:xfrm>
          <a:prstGeom prst="rightArrow">
            <a:avLst/>
          </a:prstGeom>
          <a:solidFill>
            <a:srgbClr val="25EF4B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4664381" y="1345414"/>
            <a:ext cx="1080120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742843" y="1772816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Velocity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1268760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 Velocity</a:t>
            </a:r>
            <a:endParaRPr lang="en-IN" dirty="0"/>
          </a:p>
        </p:txBody>
      </p:sp>
      <p:sp>
        <p:nvSpPr>
          <p:cNvPr id="8" name="Right Arrow 7"/>
          <p:cNvSpPr/>
          <p:nvPr/>
        </p:nvSpPr>
        <p:spPr>
          <a:xfrm>
            <a:off x="4744973" y="6232666"/>
            <a:ext cx="1080120" cy="216024"/>
          </a:xfrm>
          <a:prstGeom prst="rightArrow">
            <a:avLst/>
          </a:prstGeom>
          <a:solidFill>
            <a:srgbClr val="25EF4B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 rot="10800000">
            <a:off x="4662434" y="3312280"/>
            <a:ext cx="1080120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843808" y="6156012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Velocity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872765" y="3212976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 Velocity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3068960"/>
            <a:ext cx="4376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Mathematical   Physics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777240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Taylor Series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43000" y="1219200"/>
          <a:ext cx="6899564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50" name="Equation" r:id="rId3" imgW="3162300" imgH="419100" progId="Equation.3">
                  <p:embed/>
                </p:oleObj>
              </mc:Choice>
              <mc:Fallback>
                <p:oleObj name="Equation" r:id="rId3" imgW="3162300" imgH="419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219200"/>
                        <a:ext cx="6899564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6800" y="685800"/>
            <a:ext cx="7238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For any regular infinitely differentiable function, 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2057400"/>
            <a:ext cx="7956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The trigonometric functions can thus be expressed as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43601"/>
              </p:ext>
            </p:extLst>
          </p:nvPr>
        </p:nvGraphicFramePr>
        <p:xfrm>
          <a:off x="159640" y="2743200"/>
          <a:ext cx="8867332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51" name="Equation" r:id="rId5" imgW="4203700" imgH="838200" progId="Equation.3">
                  <p:embed/>
                </p:oleObj>
              </mc:Choice>
              <mc:Fallback>
                <p:oleObj name="Equation" r:id="rId5" imgW="4203700" imgH="838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640" y="2743200"/>
                        <a:ext cx="8867332" cy="1828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254757"/>
              </p:ext>
            </p:extLst>
          </p:nvPr>
        </p:nvGraphicFramePr>
        <p:xfrm>
          <a:off x="107504" y="4648200"/>
          <a:ext cx="892105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52" name="Equation" r:id="rId7" imgW="4229100" imgH="838200" progId="Equation.3">
                  <p:embed/>
                </p:oleObj>
              </mc:Choice>
              <mc:Fallback>
                <p:oleObj name="Equation" r:id="rId7" imgW="4229100" imgH="838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4648200"/>
                        <a:ext cx="8921055" cy="1828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Second order ordinary differential equations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7620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We can write any regular, continuous, infinitely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differentiable function 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362200"/>
            <a:ext cx="653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Substituting this in the differential equation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048000" y="1676400"/>
          <a:ext cx="2551112" cy="753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4" name="Equation" r:id="rId3" imgW="990170" imgH="291973" progId="Equation.3">
                  <p:embed/>
                </p:oleObj>
              </mc:Choice>
              <mc:Fallback>
                <p:oleObj name="Equation" r:id="rId3" imgW="990170" imgH="291973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676400"/>
                        <a:ext cx="2551112" cy="7532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4876800"/>
            <a:ext cx="5405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E</a:t>
            </a:r>
            <a:r>
              <a:rPr lang="en-US" sz="2800" dirty="0" smtClean="0">
                <a:solidFill>
                  <a:schemeClr val="tx2"/>
                </a:solidFill>
              </a:rPr>
              <a:t>quating powers of </a:t>
            </a:r>
            <a:r>
              <a:rPr lang="en-US" sz="2800" dirty="0" err="1" smtClean="0">
                <a:solidFill>
                  <a:schemeClr val="tx2"/>
                </a:solidFill>
              </a:rPr>
              <a:t>t</a:t>
            </a:r>
            <a:r>
              <a:rPr lang="en-US" sz="2800" baseline="30000" dirty="0" err="1" smtClean="0">
                <a:solidFill>
                  <a:schemeClr val="tx2"/>
                </a:solidFill>
              </a:rPr>
              <a:t>n</a:t>
            </a:r>
            <a:r>
              <a:rPr lang="en-US" sz="2800" baseline="30000" dirty="0" smtClean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, we can write</a:t>
            </a:r>
            <a:endParaRPr lang="en-US" sz="2800" dirty="0">
              <a:solidFill>
                <a:schemeClr val="tx2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572696"/>
              </p:ext>
            </p:extLst>
          </p:nvPr>
        </p:nvGraphicFramePr>
        <p:xfrm>
          <a:off x="3300462" y="2819400"/>
          <a:ext cx="2279650" cy="1059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5" name="Equation" r:id="rId5" imgW="901440" imgH="419040" progId="Equation.3">
                  <p:embed/>
                </p:oleObj>
              </mc:Choice>
              <mc:Fallback>
                <p:oleObj name="Equation" r:id="rId5" imgW="90144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62" y="2819400"/>
                        <a:ext cx="2279650" cy="1059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905000" y="5486400"/>
          <a:ext cx="4872789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6" name="Equation" r:id="rId7" imgW="1714500" imgH="241300" progId="Equation.3">
                  <p:embed/>
                </p:oleObj>
              </mc:Choice>
              <mc:Fallback>
                <p:oleObj name="Equation" r:id="rId7" imgW="1714500" imgH="2413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486400"/>
                        <a:ext cx="4872789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62000" y="3962400"/>
            <a:ext cx="130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We get,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2514600" y="3733800"/>
          <a:ext cx="5846762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7" name="Equation" r:id="rId9" imgW="2057400" imgH="431800" progId="Equation.3">
                  <p:embed/>
                </p:oleObj>
              </mc:Choice>
              <mc:Fallback>
                <p:oleObj name="Equation" r:id="rId9" imgW="2057400" imgH="431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733800"/>
                        <a:ext cx="5846762" cy="1227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Solutions of 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09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We now apply boundary conditions to get the solutions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360613" y="1143000"/>
          <a:ext cx="37369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1" name="Equation" r:id="rId3" imgW="1866600" imgH="393480" progId="Equation.DSMT4">
                  <p:embed/>
                </p:oleObj>
              </mc:Choice>
              <mc:Fallback>
                <p:oleObj name="Equation" r:id="rId3" imgW="186660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3" y="1143000"/>
                        <a:ext cx="3736975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71625" y="1905000"/>
          <a:ext cx="531653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2" name="Equation" r:id="rId5" imgW="2844720" imgH="419040" progId="Equation.DSMT4">
                  <p:embed/>
                </p:oleObj>
              </mc:Choice>
              <mc:Fallback>
                <p:oleObj name="Equation" r:id="rId5" imgW="284472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1905000"/>
                        <a:ext cx="5316538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67544" y="2924944"/>
          <a:ext cx="82613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3" name="Equation" r:id="rId7" imgW="3441600" imgH="419040" progId="Equation.DSMT4">
                  <p:embed/>
                </p:oleObj>
              </mc:Choice>
              <mc:Fallback>
                <p:oleObj name="Equation" r:id="rId7" imgW="344160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924944"/>
                        <a:ext cx="826135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4" name="Object 8"/>
          <p:cNvGraphicFramePr>
            <a:graphicFrameLocks noChangeAspect="1"/>
          </p:cNvGraphicFramePr>
          <p:nvPr/>
        </p:nvGraphicFramePr>
        <p:xfrm>
          <a:off x="179512" y="4005064"/>
          <a:ext cx="8805739" cy="982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4" name="Equation" r:id="rId9" imgW="3759120" imgH="419040" progId="Equation.DSMT4">
                  <p:embed/>
                </p:oleObj>
              </mc:Choice>
              <mc:Fallback>
                <p:oleObj name="Equation" r:id="rId9" imgW="3759120" imgH="4190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005064"/>
                        <a:ext cx="8805739" cy="9822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95536" y="5229200"/>
          <a:ext cx="78533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5" name="Equation" r:id="rId11" imgW="3047760" imgH="419040" progId="Equation.DSMT4">
                  <p:embed/>
                </p:oleObj>
              </mc:Choice>
              <mc:Fallback>
                <p:oleObj name="Equation" r:id="rId11" imgW="3047760" imgH="419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229200"/>
                        <a:ext cx="7853363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7772400" cy="398929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Phase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281654"/>
              </p:ext>
            </p:extLst>
          </p:nvPr>
        </p:nvGraphicFramePr>
        <p:xfrm>
          <a:off x="1259632" y="1484784"/>
          <a:ext cx="4423530" cy="150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4" name="Equation" r:id="rId3" imgW="1942920" imgH="660240" progId="Equation.3">
                  <p:embed/>
                </p:oleObj>
              </mc:Choice>
              <mc:Fallback>
                <p:oleObj name="Equation" r:id="rId3" imgW="1942920" imgH="660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484784"/>
                        <a:ext cx="4423530" cy="1503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45459" y="914400"/>
            <a:ext cx="77724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Most general solution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3429000"/>
            <a:ext cx="5843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 and B  can be transformed to  C  and   </a:t>
            </a:r>
            <a:endParaRPr lang="en-IN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940152" y="3284984"/>
          <a:ext cx="432048" cy="691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5" name="Equation" r:id="rId5" imgW="126720" imgH="203040" progId="Equation.DSMT4">
                  <p:embed/>
                </p:oleObj>
              </mc:Choice>
              <mc:Fallback>
                <p:oleObj name="Equation" r:id="rId5" imgW="126720" imgH="203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3284984"/>
                        <a:ext cx="432048" cy="6912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51720" y="4293096"/>
          <a:ext cx="208823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6" name="Equation" r:id="rId7" imgW="736560" imgH="203040" progId="Equation.DSMT4">
                  <p:embed/>
                </p:oleObj>
              </mc:Choice>
              <mc:Fallback>
                <p:oleObj name="Equation" r:id="rId7" imgW="736560" imgH="203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293096"/>
                        <a:ext cx="2088232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7" name="Object 7"/>
          <p:cNvGraphicFramePr>
            <a:graphicFrameLocks noChangeAspect="1"/>
          </p:cNvGraphicFramePr>
          <p:nvPr/>
        </p:nvGraphicFramePr>
        <p:xfrm>
          <a:off x="1890713" y="5084763"/>
          <a:ext cx="22685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7" name="Equation" r:id="rId9" imgW="799920" imgH="203040" progId="Equation.DSMT4">
                  <p:embed/>
                </p:oleObj>
              </mc:Choice>
              <mc:Fallback>
                <p:oleObj name="Equation" r:id="rId9" imgW="799920" imgH="203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5084763"/>
                        <a:ext cx="2268537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71164" y="304800"/>
            <a:ext cx="5844036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400" dirty="0"/>
              <a:t>Obtaining the particular integral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67544" y="1153180"/>
            <a:ext cx="806015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Trial solution: </a:t>
            </a:r>
            <a:r>
              <a:rPr lang="en-US" sz="2800" dirty="0" smtClean="0"/>
              <a:t> Solution </a:t>
            </a:r>
            <a:r>
              <a:rPr lang="en-US" sz="2800" dirty="0"/>
              <a:t>to </a:t>
            </a:r>
            <a:r>
              <a:rPr lang="en-US" sz="2800" dirty="0" smtClean="0"/>
              <a:t>SHO with driving frequency </a:t>
            </a:r>
            <a:endParaRPr lang="en-IN" sz="28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656340"/>
              </p:ext>
            </p:extLst>
          </p:nvPr>
        </p:nvGraphicFramePr>
        <p:xfrm>
          <a:off x="3027363" y="1816100"/>
          <a:ext cx="31797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Equation" r:id="rId3" imgW="901440" imgH="241200" progId="Equation.DSMT4">
                  <p:embed/>
                </p:oleObj>
              </mc:Choice>
              <mc:Fallback>
                <p:oleObj name="Equation" r:id="rId3" imgW="90144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1816100"/>
                        <a:ext cx="3179762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67744" y="2708920"/>
          <a:ext cx="2954651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Equation" r:id="rId5" imgW="1346040" imgH="393480" progId="Equation.DSMT4">
                  <p:embed/>
                </p:oleObj>
              </mc:Choice>
              <mc:Fallback>
                <p:oleObj name="Equation" r:id="rId5" imgW="134604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2708920"/>
                        <a:ext cx="2954651" cy="8640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475656" y="5373216"/>
          <a:ext cx="756084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" name="Equation" r:id="rId7" imgW="355320" imgH="203040" progId="Equation.DSMT4">
                  <p:embed/>
                </p:oleObj>
              </mc:Choice>
              <mc:Fallback>
                <p:oleObj name="Equation" r:id="rId7" imgW="355320" imgH="203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373216"/>
                        <a:ext cx="756084" cy="4320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339752" y="537321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</a:t>
            </a:r>
            <a:endParaRPr lang="en-IN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071813" y="5300663"/>
          <a:ext cx="10620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" name="Equation" r:id="rId9" imgW="507960" imgH="241200" progId="Equation.DSMT4">
                  <p:embed/>
                </p:oleObj>
              </mc:Choice>
              <mc:Fallback>
                <p:oleObj name="Equation" r:id="rId9" imgW="507960" imgH="241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300663"/>
                        <a:ext cx="1062037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1355725" y="6165850"/>
          <a:ext cx="9985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" name="Equation" r:id="rId11" imgW="469800" imgH="203040" progId="Equation.DSMT4">
                  <p:embed/>
                </p:oleObj>
              </mc:Choice>
              <mc:Fallback>
                <p:oleObj name="Equation" r:id="rId11" imgW="469800" imgH="203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6165850"/>
                        <a:ext cx="998538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483768" y="6165304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</a:t>
            </a:r>
            <a:endParaRPr lang="en-IN" sz="2400" dirty="0"/>
          </a:p>
        </p:txBody>
      </p:sp>
      <p:graphicFrame>
        <p:nvGraphicFramePr>
          <p:cNvPr id="5128" name="Object 8"/>
          <p:cNvGraphicFramePr>
            <a:graphicFrameLocks noChangeAspect="1"/>
          </p:cNvGraphicFramePr>
          <p:nvPr/>
        </p:nvGraphicFramePr>
        <p:xfrm>
          <a:off x="3144838" y="6092825"/>
          <a:ext cx="10620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" name="Equation" r:id="rId13" imgW="507960" imgH="241200" progId="Equation.DSMT4">
                  <p:embed/>
                </p:oleObj>
              </mc:Choice>
              <mc:Fallback>
                <p:oleObj name="Equation" r:id="rId13" imgW="507960" imgH="241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838" y="6092825"/>
                        <a:ext cx="1062037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043608" y="3645024"/>
            <a:ext cx="55324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/>
              <a:t>Amplitude and Relative Phase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3703" y="4221088"/>
                <a:ext cx="2806409" cy="912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𝐴</m:t>
                      </m:r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6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/>
                                      <a:sym typeface="Symbol"/>
                                    </a:rPr>
                                    <m:t>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/>
                                  <a:sym typeface="Symbol"/>
                                </a:rPr>
                                <m:t>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03" y="4221088"/>
                <a:ext cx="2806409" cy="912494"/>
              </a:xfrm>
              <a:prstGeom prst="rect">
                <a:avLst/>
              </a:prstGeom>
              <a:blipFill rotWithShape="1">
                <a:blip r:embed="rId15"/>
                <a:stretch>
                  <a:fillRect r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7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99592" y="1340768"/>
            <a:ext cx="47355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/>
              <a:t>Low Frequency Response </a:t>
            </a:r>
          </a:p>
        </p:txBody>
      </p:sp>
      <p:graphicFrame>
        <p:nvGraphicFramePr>
          <p:cNvPr id="3" name="Object 1024"/>
          <p:cNvGraphicFramePr>
            <a:graphicFrameLocks noChangeAspect="1"/>
          </p:cNvGraphicFramePr>
          <p:nvPr/>
        </p:nvGraphicFramePr>
        <p:xfrm>
          <a:off x="6248400" y="1295400"/>
          <a:ext cx="1866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Equation" r:id="rId3" imgW="533169" imgH="228501" progId="Equation.DSMT4">
                  <p:embed/>
                </p:oleObj>
              </mc:Choice>
              <mc:Fallback>
                <p:oleObj name="Equation" r:id="rId3" imgW="533169" imgH="228501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295400"/>
                        <a:ext cx="18669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905000" y="4724400"/>
            <a:ext cx="50371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/>
              <a:t>Stiffness Controlled Regime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394778"/>
              </p:ext>
            </p:extLst>
          </p:nvPr>
        </p:nvGraphicFramePr>
        <p:xfrm>
          <a:off x="1373188" y="2657475"/>
          <a:ext cx="6091237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5" imgW="1726920" imgH="431640" progId="Equation.DSMT4">
                  <p:embed/>
                </p:oleObj>
              </mc:Choice>
              <mc:Fallback>
                <p:oleObj name="Equation" r:id="rId5" imgW="172692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2657475"/>
                        <a:ext cx="6091237" cy="1516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3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99592" y="1416050"/>
            <a:ext cx="48244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/>
              <a:t>High Frequency Response </a:t>
            </a:r>
          </a:p>
        </p:txBody>
      </p:sp>
      <p:graphicFrame>
        <p:nvGraphicFramePr>
          <p:cNvPr id="3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314692"/>
              </p:ext>
            </p:extLst>
          </p:nvPr>
        </p:nvGraphicFramePr>
        <p:xfrm>
          <a:off x="6400800" y="1339850"/>
          <a:ext cx="1866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Equation" r:id="rId3" imgW="533169" imgH="228501" progId="Equation.DSMT4">
                  <p:embed/>
                </p:oleObj>
              </mc:Choice>
              <mc:Fallback>
                <p:oleObj name="Equation" r:id="rId3" imgW="533169" imgH="228501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1339850"/>
                        <a:ext cx="18669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09800" y="4235450"/>
            <a:ext cx="44751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/>
              <a:t>Mass Controlled Regime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417017"/>
              </p:ext>
            </p:extLst>
          </p:nvPr>
        </p:nvGraphicFramePr>
        <p:xfrm>
          <a:off x="1952625" y="2514600"/>
          <a:ext cx="497205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Equation" r:id="rId5" imgW="1409400" imgH="393480" progId="Equation.DSMT4">
                  <p:embed/>
                </p:oleObj>
              </mc:Choice>
              <mc:Fallback>
                <p:oleObj name="Equation" r:id="rId5" imgW="140940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2514600"/>
                        <a:ext cx="4972050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42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1926</Words>
  <Application>Microsoft Office PowerPoint</Application>
  <PresentationFormat>On-screen Show (4:3)</PresentationFormat>
  <Paragraphs>294</Paragraphs>
  <Slides>66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Office Theme</vt:lpstr>
      <vt:lpstr>Office Theme</vt:lpstr>
      <vt:lpstr>Equation</vt:lpstr>
      <vt:lpstr>Slide</vt:lpstr>
      <vt:lpstr>Graph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Taylor Series</vt:lpstr>
      <vt:lpstr>Second order ordinary differential equations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debamalya</dc:creator>
  <cp:lastModifiedBy>Debamalya</cp:lastModifiedBy>
  <cp:revision>54</cp:revision>
  <dcterms:modified xsi:type="dcterms:W3CDTF">2017-08-11T19:07:08Z</dcterms:modified>
</cp:coreProperties>
</file>